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1" r:id="rId2"/>
    <p:sldMasterId id="2147483674" r:id="rId3"/>
  </p:sldMasterIdLst>
  <p:notesMasterIdLst>
    <p:notesMasterId r:id="rId15"/>
  </p:notesMasterIdLst>
  <p:sldIdLst>
    <p:sldId id="256" r:id="rId4"/>
    <p:sldId id="257" r:id="rId5"/>
    <p:sldId id="258" r:id="rId6"/>
    <p:sldId id="259" r:id="rId7"/>
    <p:sldId id="260" r:id="rId8"/>
    <p:sldId id="261" r:id="rId9"/>
    <p:sldId id="269" r:id="rId10"/>
    <p:sldId id="262" r:id="rId11"/>
    <p:sldId id="263" r:id="rId12"/>
    <p:sldId id="264" r:id="rId13"/>
    <p:sldId id="268" r:id="rId14"/>
  </p:sldIdLst>
  <p:sldSz cx="12192000" cy="6858000"/>
  <p:notesSz cx="7772400" cy="10058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1" roundtripDataSignature="AMtx7mjHzTg+goWcQk8fO5It0l+0ng5KH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C289BA7-0477-4DA3-BF64-564EF7BB6FF7}">
  <a:tblStyle styleId="{AC289BA7-0477-4DA3-BF64-564EF7BB6FF7}"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7" d="100"/>
          <a:sy n="67" d="100"/>
        </p:scale>
        <p:origin x="83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3" Type="http://schemas.openxmlformats.org/officeDocument/2006/relationships/slideMaster" Target="slideMasters/slideMaster3.xml"/><Relationship Id="rId21" Type="http://customschemas.google.com/relationships/presentationmetadata" Target="metadata"/><Relationship Id="rId7" Type="http://schemas.openxmlformats.org/officeDocument/2006/relationships/slide" Target="slides/slide4.xml"/><Relationship Id="rId12" Type="http://schemas.openxmlformats.org/officeDocument/2006/relationships/slide" Target="slides/slide9.xml"/><Relationship Id="rId25"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Libro2"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Libro2"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a:p>
            <a:pPr>
              <a:defRPr/>
            </a:pPr>
            <a:r>
              <a:rPr lang="en-US"/>
              <a:t>Tiempo</a:t>
            </a:r>
            <a:r>
              <a:rPr lang="en-US" baseline="0"/>
              <a:t> vs tamaño</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0"/>
        <c:ser>
          <c:idx val="0"/>
          <c:order val="0"/>
          <c:tx>
            <c:v>1</c:v>
          </c:tx>
          <c:spPr>
            <a:solidFill>
              <a:schemeClr val="accent1"/>
            </a:solidFill>
            <a:ln>
              <a:noFill/>
            </a:ln>
            <a:effectLst/>
          </c:spPr>
          <c:invertIfNegative val="0"/>
          <c:cat>
            <c:numRef>
              <c:f>Hoja1!$B$11:$B$15</c:f>
              <c:numCache>
                <c:formatCode>0.00</c:formatCode>
                <c:ptCount val="5"/>
                <c:pt idx="0">
                  <c:v>0.470703125</c:v>
                </c:pt>
                <c:pt idx="1">
                  <c:v>5.154296875</c:v>
                </c:pt>
                <c:pt idx="2">
                  <c:v>10.4013671875</c:v>
                </c:pt>
                <c:pt idx="3">
                  <c:v>31.9931640625</c:v>
                </c:pt>
                <c:pt idx="4">
                  <c:v>34.251953125</c:v>
                </c:pt>
              </c:numCache>
            </c:numRef>
          </c:cat>
          <c:val>
            <c:numRef>
              <c:f>Hoja1!$A$11:$A$15</c:f>
              <c:numCache>
                <c:formatCode>0.00</c:formatCode>
                <c:ptCount val="5"/>
                <c:pt idx="0">
                  <c:v>6.82006788253784</c:v>
                </c:pt>
                <c:pt idx="1">
                  <c:v>165.071208953857</c:v>
                </c:pt>
                <c:pt idx="2">
                  <c:v>450.12232875823901</c:v>
                </c:pt>
                <c:pt idx="3">
                  <c:v>2166.4059367179798</c:v>
                </c:pt>
                <c:pt idx="4">
                  <c:v>2709.36881518363</c:v>
                </c:pt>
              </c:numCache>
            </c:numRef>
          </c:val>
          <c:extLst>
            <c:ext xmlns:c16="http://schemas.microsoft.com/office/drawing/2014/chart" uri="{C3380CC4-5D6E-409C-BE32-E72D297353CC}">
              <c16:uniqueId val="{00000000-848B-4922-915A-FDAB106663DF}"/>
            </c:ext>
          </c:extLst>
        </c:ser>
        <c:dLbls>
          <c:showLegendKey val="0"/>
          <c:showVal val="0"/>
          <c:showCatName val="0"/>
          <c:showSerName val="0"/>
          <c:showPercent val="0"/>
          <c:showBubbleSize val="0"/>
        </c:dLbls>
        <c:gapWidth val="219"/>
        <c:overlap val="-27"/>
        <c:axId val="1649691792"/>
        <c:axId val="1649692208"/>
      </c:barChart>
      <c:catAx>
        <c:axId val="164969179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tamaño (MB)</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0.0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crossAx val="1649692208"/>
        <c:crosses val="autoZero"/>
        <c:auto val="1"/>
        <c:lblAlgn val="ctr"/>
        <c:lblOffset val="100"/>
        <c:noMultiLvlLbl val="0"/>
      </c:catAx>
      <c:valAx>
        <c:axId val="16496922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tiempo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crossAx val="16496917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O"/>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CO"/>
              <a:t>memoria vs tamaño</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0"/>
        <c:ser>
          <c:idx val="0"/>
          <c:order val="0"/>
          <c:spPr>
            <a:solidFill>
              <a:schemeClr val="accent1"/>
            </a:solidFill>
            <a:ln>
              <a:noFill/>
            </a:ln>
            <a:effectLst/>
          </c:spPr>
          <c:invertIfNegative val="0"/>
          <c:cat>
            <c:numRef>
              <c:f>Hoja1!$B$3:$B$7</c:f>
              <c:numCache>
                <c:formatCode>0.00</c:formatCode>
                <c:ptCount val="5"/>
                <c:pt idx="0">
                  <c:v>0.470703125</c:v>
                </c:pt>
                <c:pt idx="1">
                  <c:v>5.154296875</c:v>
                </c:pt>
                <c:pt idx="2">
                  <c:v>10.4013671875</c:v>
                </c:pt>
                <c:pt idx="3">
                  <c:v>31.9931640625</c:v>
                </c:pt>
                <c:pt idx="4">
                  <c:v>34.251953125</c:v>
                </c:pt>
              </c:numCache>
            </c:numRef>
          </c:cat>
          <c:val>
            <c:numRef>
              <c:f>Hoja1!$A$3:$A$7</c:f>
              <c:numCache>
                <c:formatCode>0.00</c:formatCode>
                <c:ptCount val="5"/>
                <c:pt idx="0">
                  <c:v>6.78125</c:v>
                </c:pt>
                <c:pt idx="1">
                  <c:v>58.671875</c:v>
                </c:pt>
                <c:pt idx="2">
                  <c:v>148.3203125</c:v>
                </c:pt>
                <c:pt idx="3">
                  <c:v>422.18359375</c:v>
                </c:pt>
                <c:pt idx="4">
                  <c:v>493.3671875</c:v>
                </c:pt>
              </c:numCache>
            </c:numRef>
          </c:val>
          <c:extLst>
            <c:ext xmlns:c16="http://schemas.microsoft.com/office/drawing/2014/chart" uri="{C3380CC4-5D6E-409C-BE32-E72D297353CC}">
              <c16:uniqueId val="{00000000-18FC-429F-9B2F-A0D18788B901}"/>
            </c:ext>
          </c:extLst>
        </c:ser>
        <c:dLbls>
          <c:showLegendKey val="0"/>
          <c:showVal val="0"/>
          <c:showCatName val="0"/>
          <c:showSerName val="0"/>
          <c:showPercent val="0"/>
          <c:showBubbleSize val="0"/>
        </c:dLbls>
        <c:gapWidth val="219"/>
        <c:overlap val="-27"/>
        <c:axId val="1786336256"/>
        <c:axId val="1786336672"/>
      </c:barChart>
      <c:catAx>
        <c:axId val="17863362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tamaño (MB)</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0.0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crossAx val="1786336672"/>
        <c:crosses val="autoZero"/>
        <c:auto val="1"/>
        <c:lblAlgn val="ctr"/>
        <c:lblOffset val="100"/>
        <c:noMultiLvlLbl val="0"/>
      </c:catAx>
      <c:valAx>
        <c:axId val="178633667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memoria (MiB)</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crossAx val="17863362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s-CO"/>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jpg>
</file>

<file path=ppt/media/image3.png>
</file>

<file path=ppt/media/image30.png>
</file>

<file path=ppt/media/image31.png>
</file>

<file path=ppt/media/image32.jpg>
</file>

<file path=ppt/media/image4.jpg>
</file>

<file path=ppt/media/image5.pn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add317ae2b_0_20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1" name="Google Shape;401;gadd317ae2b_0_20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add317ae2b_0_117:notes"/>
          <p:cNvSpPr txBox="1">
            <a:spLocks noGrp="1"/>
          </p:cNvSpPr>
          <p:nvPr>
            <p:ph type="body" idx="1"/>
          </p:nvPr>
        </p:nvSpPr>
        <p:spPr>
          <a:xfrm>
            <a:off x="777240" y="4777740"/>
            <a:ext cx="6217800" cy="4526400"/>
          </a:xfrm>
          <a:prstGeom prst="rect">
            <a:avLst/>
          </a:prstGeom>
          <a:noFill/>
          <a:ln>
            <a:noFill/>
          </a:ln>
        </p:spPr>
        <p:txBody>
          <a:bodyPr spcFirstLastPara="1" wrap="square" lIns="102600" tIns="102600" rIns="102600" bIns="102600" anchor="t" anchorCtr="0">
            <a:noAutofit/>
          </a:bodyPr>
          <a:lstStyle/>
          <a:p>
            <a:pPr marL="0" lvl="0" indent="0" algn="l" rtl="0">
              <a:lnSpc>
                <a:spcPct val="100000"/>
              </a:lnSpc>
              <a:spcBef>
                <a:spcPts val="0"/>
              </a:spcBef>
              <a:spcAft>
                <a:spcPts val="0"/>
              </a:spcAft>
              <a:buSzPts val="1200"/>
              <a:buNone/>
            </a:pPr>
            <a:endParaRPr/>
          </a:p>
        </p:txBody>
      </p:sp>
      <p:sp>
        <p:nvSpPr>
          <p:cNvPr id="482" name="Google Shape;482;gadd317ae2b_0_117: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7" name="Google Shape;197;p2: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6: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7" name="Google Shape;227;p6: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add317ae2b_0_27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6" name="Google Shape;276;gadd317ae2b_0_27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3: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9" name="Google Shape;319;p3: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dd317ae2b_0_1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0" name="Google Shape;340;gadd317ae2b_0_1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dd317ae2b_0_1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0" name="Google Shape;340;gadd317ae2b_0_1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163147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5: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0" name="Google Shape;360;p5: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9: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1" name="Google Shape;381;p9: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1"/>
        <p:cNvGrpSpPr/>
        <p:nvPr/>
      </p:nvGrpSpPr>
      <p:grpSpPr>
        <a:xfrm>
          <a:off x="0" y="0"/>
          <a:ext cx="0" cy="0"/>
          <a:chOff x="0" y="0"/>
          <a:chExt cx="0" cy="0"/>
        </a:xfrm>
      </p:grpSpPr>
      <p:sp>
        <p:nvSpPr>
          <p:cNvPr id="12" name="Google Shape;12;p1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4"/>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1"/>
        <p:cNvGrpSpPr/>
        <p:nvPr/>
      </p:nvGrpSpPr>
      <p:grpSpPr>
        <a:xfrm>
          <a:off x="0" y="0"/>
          <a:ext cx="0" cy="0"/>
          <a:chOff x="0" y="0"/>
          <a:chExt cx="0" cy="0"/>
        </a:xfrm>
      </p:grpSpPr>
      <p:sp>
        <p:nvSpPr>
          <p:cNvPr id="42" name="Google Shape;42;p4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49"/>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4" name="Google Shape;44;p49"/>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5"/>
        <p:cNvGrpSpPr/>
        <p:nvPr/>
      </p:nvGrpSpPr>
      <p:grpSpPr>
        <a:xfrm>
          <a:off x="0" y="0"/>
          <a:ext cx="0" cy="0"/>
          <a:chOff x="0" y="0"/>
          <a:chExt cx="0" cy="0"/>
        </a:xfrm>
      </p:grpSpPr>
      <p:sp>
        <p:nvSpPr>
          <p:cNvPr id="46" name="Google Shape;46;p5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5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8" name="Google Shape;48;p50"/>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9" name="Google Shape;49;p5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0" name="Google Shape;50;p50"/>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1"/>
        <p:cNvGrpSpPr/>
        <p:nvPr/>
      </p:nvGrpSpPr>
      <p:grpSpPr>
        <a:xfrm>
          <a:off x="0" y="0"/>
          <a:ext cx="0" cy="0"/>
          <a:chOff x="0" y="0"/>
          <a:chExt cx="0" cy="0"/>
        </a:xfrm>
      </p:grpSpPr>
      <p:sp>
        <p:nvSpPr>
          <p:cNvPr id="52" name="Google Shape;52;p5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51"/>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 name="Google Shape;54;p51"/>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 name="Google Shape;55;p51"/>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6" name="Google Shape;56;p51"/>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7" name="Google Shape;57;p51"/>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8" name="Google Shape;58;p51"/>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6"/>
        <p:cNvGrpSpPr/>
        <p:nvPr/>
      </p:nvGrpSpPr>
      <p:grpSpPr>
        <a:xfrm>
          <a:off x="0" y="0"/>
          <a:ext cx="0" cy="0"/>
          <a:chOff x="0" y="0"/>
          <a:chExt cx="0" cy="0"/>
        </a:xfrm>
      </p:grpSpPr>
      <p:sp>
        <p:nvSpPr>
          <p:cNvPr id="67" name="Google Shape;67;p3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31"/>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69"/>
        <p:cNvGrpSpPr/>
        <p:nvPr/>
      </p:nvGrpSpPr>
      <p:grpSpPr>
        <a:xfrm>
          <a:off x="0" y="0"/>
          <a:ext cx="0" cy="0"/>
          <a:chOff x="0" y="0"/>
          <a:chExt cx="0" cy="0"/>
        </a:xfrm>
      </p:grpSpPr>
      <p:sp>
        <p:nvSpPr>
          <p:cNvPr id="70" name="Google Shape;70;p3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32"/>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32"/>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3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5"/>
        <p:cNvGrpSpPr/>
        <p:nvPr/>
      </p:nvGrpSpPr>
      <p:grpSpPr>
        <a:xfrm>
          <a:off x="0" y="0"/>
          <a:ext cx="0" cy="0"/>
          <a:chOff x="0" y="0"/>
          <a:chExt cx="0" cy="0"/>
        </a:xfrm>
      </p:grpSpPr>
      <p:sp>
        <p:nvSpPr>
          <p:cNvPr id="76" name="Google Shape;76;p34"/>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77"/>
        <p:cNvGrpSpPr/>
        <p:nvPr/>
      </p:nvGrpSpPr>
      <p:grpSpPr>
        <a:xfrm>
          <a:off x="0" y="0"/>
          <a:ext cx="0" cy="0"/>
          <a:chOff x="0" y="0"/>
          <a:chExt cx="0" cy="0"/>
        </a:xfrm>
      </p:grpSpPr>
      <p:sp>
        <p:nvSpPr>
          <p:cNvPr id="78" name="Google Shape;78;p35"/>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35"/>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35"/>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35"/>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2"/>
        <p:cNvGrpSpPr/>
        <p:nvPr/>
      </p:nvGrpSpPr>
      <p:grpSpPr>
        <a:xfrm>
          <a:off x="0" y="0"/>
          <a:ext cx="0" cy="0"/>
          <a:chOff x="0" y="0"/>
          <a:chExt cx="0" cy="0"/>
        </a:xfrm>
      </p:grpSpPr>
      <p:sp>
        <p:nvSpPr>
          <p:cNvPr id="83" name="Google Shape;83;p3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36"/>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5" name="Google Shape;85;p36"/>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6" name="Google Shape;86;p36"/>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87"/>
        <p:cNvGrpSpPr/>
        <p:nvPr/>
      </p:nvGrpSpPr>
      <p:grpSpPr>
        <a:xfrm>
          <a:off x="0" y="0"/>
          <a:ext cx="0" cy="0"/>
          <a:chOff x="0" y="0"/>
          <a:chExt cx="0" cy="0"/>
        </a:xfrm>
      </p:grpSpPr>
      <p:sp>
        <p:nvSpPr>
          <p:cNvPr id="88" name="Google Shape;88;p3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3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3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1" name="Google Shape;91;p37"/>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2"/>
        <p:cNvGrpSpPr/>
        <p:nvPr/>
      </p:nvGrpSpPr>
      <p:grpSpPr>
        <a:xfrm>
          <a:off x="0" y="0"/>
          <a:ext cx="0" cy="0"/>
          <a:chOff x="0" y="0"/>
          <a:chExt cx="0" cy="0"/>
        </a:xfrm>
      </p:grpSpPr>
      <p:sp>
        <p:nvSpPr>
          <p:cNvPr id="93" name="Google Shape;93;p3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38"/>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5" name="Google Shape;95;p38"/>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6"/>
        <p:cNvGrpSpPr/>
        <p:nvPr/>
      </p:nvGrpSpPr>
      <p:grpSpPr>
        <a:xfrm>
          <a:off x="0" y="0"/>
          <a:ext cx="0" cy="0"/>
          <a:chOff x="0" y="0"/>
          <a:chExt cx="0" cy="0"/>
        </a:xfrm>
      </p:grpSpPr>
      <p:sp>
        <p:nvSpPr>
          <p:cNvPr id="97" name="Google Shape;97;p3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39"/>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9" name="Google Shape;99;p39"/>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0" name="Google Shape;100;p39"/>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1" name="Google Shape;101;p39"/>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2"/>
        <p:cNvGrpSpPr/>
        <p:nvPr/>
      </p:nvGrpSpPr>
      <p:grpSpPr>
        <a:xfrm>
          <a:off x="0" y="0"/>
          <a:ext cx="0" cy="0"/>
          <a:chOff x="0" y="0"/>
          <a:chExt cx="0" cy="0"/>
        </a:xfrm>
      </p:grpSpPr>
      <p:sp>
        <p:nvSpPr>
          <p:cNvPr id="103" name="Google Shape;103;p4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40"/>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5" name="Google Shape;105;p40"/>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6" name="Google Shape;106;p40"/>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7" name="Google Shape;107;p40"/>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8" name="Google Shape;108;p40"/>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9" name="Google Shape;109;p40"/>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16"/>
        <p:cNvGrpSpPr/>
        <p:nvPr/>
      </p:nvGrpSpPr>
      <p:grpSpPr>
        <a:xfrm>
          <a:off x="0" y="0"/>
          <a:ext cx="0" cy="0"/>
          <a:chOff x="0" y="0"/>
          <a:chExt cx="0" cy="0"/>
        </a:xfrm>
      </p:grpSpPr>
      <p:sp>
        <p:nvSpPr>
          <p:cNvPr id="117" name="Google Shape;117;gadd317ae2b_0_13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gadd317ae2b_0_13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gadd317ae2b_0_13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gadd317ae2b_0_13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gadd317ae2b_0_13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22"/>
        <p:cNvGrpSpPr/>
        <p:nvPr/>
      </p:nvGrpSpPr>
      <p:grpSpPr>
        <a:xfrm>
          <a:off x="0" y="0"/>
          <a:ext cx="0" cy="0"/>
          <a:chOff x="0" y="0"/>
          <a:chExt cx="0" cy="0"/>
        </a:xfrm>
      </p:grpSpPr>
      <p:sp>
        <p:nvSpPr>
          <p:cNvPr id="123" name="Google Shape;123;gadd317ae2b_0_129"/>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gadd317ae2b_0_129"/>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25" name="Google Shape;125;gadd317ae2b_0_12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gadd317ae2b_0_12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gadd317ae2b_0_1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28"/>
        <p:cNvGrpSpPr/>
        <p:nvPr/>
      </p:nvGrpSpPr>
      <p:grpSpPr>
        <a:xfrm>
          <a:off x="0" y="0"/>
          <a:ext cx="0" cy="0"/>
          <a:chOff x="0" y="0"/>
          <a:chExt cx="0" cy="0"/>
        </a:xfrm>
      </p:grpSpPr>
      <p:sp>
        <p:nvSpPr>
          <p:cNvPr id="129" name="Google Shape;129;gadd317ae2b_0_141"/>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gadd317ae2b_0_141"/>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31" name="Google Shape;131;gadd317ae2b_0_14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gadd317ae2b_0_14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gadd317ae2b_0_14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34"/>
        <p:cNvGrpSpPr/>
        <p:nvPr/>
      </p:nvGrpSpPr>
      <p:grpSpPr>
        <a:xfrm>
          <a:off x="0" y="0"/>
          <a:ext cx="0" cy="0"/>
          <a:chOff x="0" y="0"/>
          <a:chExt cx="0" cy="0"/>
        </a:xfrm>
      </p:grpSpPr>
      <p:sp>
        <p:nvSpPr>
          <p:cNvPr id="135" name="Google Shape;135;gadd317ae2b_0_14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gadd317ae2b_0_147"/>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gadd317ae2b_0_147"/>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 name="Google Shape;138;gadd317ae2b_0_14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gadd317ae2b_0_14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gadd317ae2b_0_14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41"/>
        <p:cNvGrpSpPr/>
        <p:nvPr/>
      </p:nvGrpSpPr>
      <p:grpSpPr>
        <a:xfrm>
          <a:off x="0" y="0"/>
          <a:ext cx="0" cy="0"/>
          <a:chOff x="0" y="0"/>
          <a:chExt cx="0" cy="0"/>
        </a:xfrm>
      </p:grpSpPr>
      <p:sp>
        <p:nvSpPr>
          <p:cNvPr id="142" name="Google Shape;142;gadd317ae2b_0_154"/>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gadd317ae2b_0_154"/>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4" name="Google Shape;144;gadd317ae2b_0_154"/>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gadd317ae2b_0_154"/>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6" name="Google Shape;146;gadd317ae2b_0_154"/>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gadd317ae2b_0_15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gadd317ae2b_0_15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gadd317ae2b_0_15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150"/>
        <p:cNvGrpSpPr/>
        <p:nvPr/>
      </p:nvGrpSpPr>
      <p:grpSpPr>
        <a:xfrm>
          <a:off x="0" y="0"/>
          <a:ext cx="0" cy="0"/>
          <a:chOff x="0" y="0"/>
          <a:chExt cx="0" cy="0"/>
        </a:xfrm>
      </p:grpSpPr>
      <p:sp>
        <p:nvSpPr>
          <p:cNvPr id="151" name="Google Shape;151;gadd317ae2b_0_16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gadd317ae2b_0_16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gadd317ae2b_0_16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gadd317ae2b_0_16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5"/>
        <p:cNvGrpSpPr/>
        <p:nvPr/>
      </p:nvGrpSpPr>
      <p:grpSpPr>
        <a:xfrm>
          <a:off x="0" y="0"/>
          <a:ext cx="0" cy="0"/>
          <a:chOff x="0" y="0"/>
          <a:chExt cx="0" cy="0"/>
        </a:xfrm>
      </p:grpSpPr>
      <p:sp>
        <p:nvSpPr>
          <p:cNvPr id="16" name="Google Shape;16;p4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42"/>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5"/>
        <p:cNvGrpSpPr/>
        <p:nvPr/>
      </p:nvGrpSpPr>
      <p:grpSpPr>
        <a:xfrm>
          <a:off x="0" y="0"/>
          <a:ext cx="0" cy="0"/>
          <a:chOff x="0" y="0"/>
          <a:chExt cx="0" cy="0"/>
        </a:xfrm>
      </p:grpSpPr>
      <p:sp>
        <p:nvSpPr>
          <p:cNvPr id="156" name="Google Shape;156;gadd317ae2b_0_16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gadd317ae2b_0_16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gadd317ae2b_0_16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159"/>
        <p:cNvGrpSpPr/>
        <p:nvPr/>
      </p:nvGrpSpPr>
      <p:grpSpPr>
        <a:xfrm>
          <a:off x="0" y="0"/>
          <a:ext cx="0" cy="0"/>
          <a:chOff x="0" y="0"/>
          <a:chExt cx="0" cy="0"/>
        </a:xfrm>
      </p:grpSpPr>
      <p:sp>
        <p:nvSpPr>
          <p:cNvPr id="160" name="Google Shape;160;gadd317ae2b_0_172"/>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gadd317ae2b_0_172"/>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62" name="Google Shape;162;gadd317ae2b_0_172"/>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63" name="Google Shape;163;gadd317ae2b_0_17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gadd317ae2b_0_17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gadd317ae2b_0_17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166"/>
        <p:cNvGrpSpPr/>
        <p:nvPr/>
      </p:nvGrpSpPr>
      <p:grpSpPr>
        <a:xfrm>
          <a:off x="0" y="0"/>
          <a:ext cx="0" cy="0"/>
          <a:chOff x="0" y="0"/>
          <a:chExt cx="0" cy="0"/>
        </a:xfrm>
      </p:grpSpPr>
      <p:sp>
        <p:nvSpPr>
          <p:cNvPr id="167" name="Google Shape;167;gadd317ae2b_0_179"/>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 name="Google Shape;168;gadd317ae2b_0_179"/>
          <p:cNvSpPr>
            <a:spLocks noGrp="1"/>
          </p:cNvSpPr>
          <p:nvPr>
            <p:ph type="pic" idx="2"/>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69" name="Google Shape;169;gadd317ae2b_0_179"/>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70" name="Google Shape;170;gadd317ae2b_0_17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gadd317ae2b_0_17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gadd317ae2b_0_17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73"/>
        <p:cNvGrpSpPr/>
        <p:nvPr/>
      </p:nvGrpSpPr>
      <p:grpSpPr>
        <a:xfrm>
          <a:off x="0" y="0"/>
          <a:ext cx="0" cy="0"/>
          <a:chOff x="0" y="0"/>
          <a:chExt cx="0" cy="0"/>
        </a:xfrm>
      </p:grpSpPr>
      <p:sp>
        <p:nvSpPr>
          <p:cNvPr id="174" name="Google Shape;174;gadd317ae2b_0_18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gadd317ae2b_0_186"/>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 name="Google Shape;176;gadd317ae2b_0_18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 name="Google Shape;177;gadd317ae2b_0_18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gadd317ae2b_0_18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79"/>
        <p:cNvGrpSpPr/>
        <p:nvPr/>
      </p:nvGrpSpPr>
      <p:grpSpPr>
        <a:xfrm>
          <a:off x="0" y="0"/>
          <a:ext cx="0" cy="0"/>
          <a:chOff x="0" y="0"/>
          <a:chExt cx="0" cy="0"/>
        </a:xfrm>
      </p:grpSpPr>
      <p:sp>
        <p:nvSpPr>
          <p:cNvPr id="180" name="Google Shape;180;gadd317ae2b_0_192"/>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gadd317ae2b_0_192"/>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gadd317ae2b_0_19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gadd317ae2b_0_19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4" name="Google Shape;184;gadd317ae2b_0_19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8"/>
        <p:cNvGrpSpPr/>
        <p:nvPr/>
      </p:nvGrpSpPr>
      <p:grpSpPr>
        <a:xfrm>
          <a:off x="0" y="0"/>
          <a:ext cx="0" cy="0"/>
          <a:chOff x="0" y="0"/>
          <a:chExt cx="0" cy="0"/>
        </a:xfrm>
      </p:grpSpPr>
      <p:sp>
        <p:nvSpPr>
          <p:cNvPr id="19" name="Google Shape;19;p4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43"/>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1" name="Google Shape;21;p43"/>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
        <p:cNvGrpSpPr/>
        <p:nvPr/>
      </p:nvGrpSpPr>
      <p:grpSpPr>
        <a:xfrm>
          <a:off x="0" y="0"/>
          <a:ext cx="0" cy="0"/>
          <a:chOff x="0" y="0"/>
          <a:chExt cx="0" cy="0"/>
        </a:xfrm>
      </p:grpSpPr>
      <p:sp>
        <p:nvSpPr>
          <p:cNvPr id="23" name="Google Shape;23;p4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4"/>
        <p:cNvGrpSpPr/>
        <p:nvPr/>
      </p:nvGrpSpPr>
      <p:grpSpPr>
        <a:xfrm>
          <a:off x="0" y="0"/>
          <a:ext cx="0" cy="0"/>
          <a:chOff x="0" y="0"/>
          <a:chExt cx="0" cy="0"/>
        </a:xfrm>
      </p:grpSpPr>
      <p:sp>
        <p:nvSpPr>
          <p:cNvPr id="25" name="Google Shape;25;p45"/>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6"/>
        <p:cNvGrpSpPr/>
        <p:nvPr/>
      </p:nvGrpSpPr>
      <p:grpSpPr>
        <a:xfrm>
          <a:off x="0" y="0"/>
          <a:ext cx="0" cy="0"/>
          <a:chOff x="0" y="0"/>
          <a:chExt cx="0" cy="0"/>
        </a:xfrm>
      </p:grpSpPr>
      <p:sp>
        <p:nvSpPr>
          <p:cNvPr id="27" name="Google Shape;27;p4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46"/>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9" name="Google Shape;29;p46"/>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0" name="Google Shape;30;p46"/>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1"/>
        <p:cNvGrpSpPr/>
        <p:nvPr/>
      </p:nvGrpSpPr>
      <p:grpSpPr>
        <a:xfrm>
          <a:off x="0" y="0"/>
          <a:ext cx="0" cy="0"/>
          <a:chOff x="0" y="0"/>
          <a:chExt cx="0" cy="0"/>
        </a:xfrm>
      </p:grpSpPr>
      <p:sp>
        <p:nvSpPr>
          <p:cNvPr id="32" name="Google Shape;32;p4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4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4" name="Google Shape;34;p4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5" name="Google Shape;35;p47"/>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6"/>
        <p:cNvGrpSpPr/>
        <p:nvPr/>
      </p:nvGrpSpPr>
      <p:grpSpPr>
        <a:xfrm>
          <a:off x="0" y="0"/>
          <a:ext cx="0" cy="0"/>
          <a:chOff x="0" y="0"/>
          <a:chExt cx="0" cy="0"/>
        </a:xfrm>
      </p:grpSpPr>
      <p:sp>
        <p:nvSpPr>
          <p:cNvPr id="37" name="Google Shape;37;p4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48"/>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9" name="Google Shape;39;p48"/>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0" name="Google Shape;40;p48"/>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3"/>
          <p:cNvSpPr txBox="1">
            <a:spLocks noGrp="1"/>
          </p:cNvSpPr>
          <p:nvPr>
            <p:ph type="title"/>
          </p:nvPr>
        </p:nvSpPr>
        <p:spPr>
          <a:xfrm>
            <a:off x="1523880" y="1122480"/>
            <a:ext cx="9143640" cy="2387160"/>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3"/>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3"/>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3"/>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
        <p:nvSpPr>
          <p:cNvPr id="10" name="Google Shape;10;p1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1" name="Google Shape;61;p15"/>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sp>
        <p:nvSpPr>
          <p:cNvPr id="111" name="Google Shape;111;gadd317ae2b_0_12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2" name="Google Shape;112;gadd317ae2b_0_12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3" name="Google Shape;113;gadd317ae2b_0_12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gadd317ae2b_0_1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gadd317ae2b_0_1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32.jp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3.png"/><Relationship Id="rId7" Type="http://schemas.microsoft.com/office/2007/relationships/hdphoto" Target="../media/hdphoto2.wdp"/><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5.png"/><Relationship Id="rId5" Type="http://schemas.openxmlformats.org/officeDocument/2006/relationships/image" Target="../media/image4.jpg"/><Relationship Id="rId10" Type="http://schemas.openxmlformats.org/officeDocument/2006/relationships/image" Target="../media/image8.jpg"/><Relationship Id="rId4" Type="http://schemas.microsoft.com/office/2007/relationships/hdphoto" Target="../media/hdphoto1.wdp"/><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1.jpg"/><Relationship Id="rId4" Type="http://schemas.openxmlformats.org/officeDocument/2006/relationships/image" Target="../media/image10.jp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9.png"/><Relationship Id="rId7"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9.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jpg"/><Relationship Id="rId9"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18.jp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29.jp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chart" Target="../charts/chart1.xml"/><Relationship Id="rId5" Type="http://schemas.openxmlformats.org/officeDocument/2006/relationships/image" Target="../media/image31.png"/><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1" descr="Cómo sería un mundo sin ganadería industrial? | Igualdad Animal México"/>
          <p:cNvPicPr preferRelativeResize="0"/>
          <p:nvPr/>
        </p:nvPicPr>
        <p:blipFill rotWithShape="1">
          <a:blip r:embed="rId3">
            <a:alphaModFix/>
          </a:blip>
          <a:srcRect l="39100" r="1572"/>
          <a:stretch/>
        </p:blipFill>
        <p:spPr>
          <a:xfrm>
            <a:off x="-51120" y="-8640"/>
            <a:ext cx="12254040" cy="6881400"/>
          </a:xfrm>
          <a:prstGeom prst="rect">
            <a:avLst/>
          </a:prstGeom>
          <a:noFill/>
          <a:ln>
            <a:noFill/>
          </a:ln>
        </p:spPr>
      </p:pic>
      <p:sp>
        <p:nvSpPr>
          <p:cNvPr id="190" name="Google Shape;190;p1"/>
          <p:cNvSpPr/>
          <p:nvPr/>
        </p:nvSpPr>
        <p:spPr>
          <a:xfrm>
            <a:off x="3516923" y="-23760"/>
            <a:ext cx="8674478" cy="6881400"/>
          </a:xfrm>
          <a:prstGeom prst="rect">
            <a:avLst/>
          </a:prstGeom>
          <a:gradFill>
            <a:gsLst>
              <a:gs pos="0">
                <a:srgbClr val="FFFFFF"/>
              </a:gs>
              <a:gs pos="49000">
                <a:srgbClr val="FFFFFF"/>
              </a:gs>
              <a:gs pos="100000">
                <a:srgbClr val="FFFFFF">
                  <a:alpha val="0"/>
                </a:srgbClr>
              </a:gs>
            </a:gsLst>
            <a:lin ang="108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pic>
        <p:nvPicPr>
          <p:cNvPr id="191" name="Google Shape;191;p1"/>
          <p:cNvPicPr preferRelativeResize="0"/>
          <p:nvPr/>
        </p:nvPicPr>
        <p:blipFill rotWithShape="1">
          <a:blip r:embed="rId4">
            <a:alphaModFix/>
          </a:blip>
          <a:srcRect t="78334"/>
          <a:stretch/>
        </p:blipFill>
        <p:spPr>
          <a:xfrm>
            <a:off x="14760" y="5390280"/>
            <a:ext cx="12192840" cy="1483200"/>
          </a:xfrm>
          <a:prstGeom prst="rect">
            <a:avLst/>
          </a:prstGeom>
          <a:noFill/>
          <a:ln>
            <a:noFill/>
          </a:ln>
        </p:spPr>
      </p:pic>
      <p:sp>
        <p:nvSpPr>
          <p:cNvPr id="192" name="Google Shape;192;p1"/>
          <p:cNvSpPr txBox="1"/>
          <p:nvPr/>
        </p:nvSpPr>
        <p:spPr>
          <a:xfrm>
            <a:off x="5387787" y="1215278"/>
            <a:ext cx="6443141" cy="2653338"/>
          </a:xfrm>
          <a:prstGeom prst="rect">
            <a:avLst/>
          </a:prstGeom>
          <a:noFill/>
          <a:ln>
            <a:noFill/>
          </a:ln>
        </p:spPr>
        <p:txBody>
          <a:bodyPr spcFirstLastPara="1" wrap="square" lIns="91425" tIns="45700" rIns="91425" bIns="45700" anchor="b" anchorCtr="0">
            <a:noAutofit/>
          </a:bodyPr>
          <a:lstStyle/>
          <a:p>
            <a:pPr marL="0" marR="0" lvl="0" indent="0" algn="r" rtl="0">
              <a:lnSpc>
                <a:spcPct val="90000"/>
              </a:lnSpc>
              <a:spcBef>
                <a:spcPts val="0"/>
              </a:spcBef>
              <a:spcAft>
                <a:spcPts val="0"/>
              </a:spcAft>
              <a:buClr>
                <a:srgbClr val="000000"/>
              </a:buClr>
              <a:buSzPts val="3600"/>
              <a:buFont typeface="Arial"/>
              <a:buNone/>
            </a:pPr>
            <a:r>
              <a:rPr lang="es-MX" sz="3600" b="0" i="0" u="none" strike="noStrike" cap="none" dirty="0">
                <a:solidFill>
                  <a:srgbClr val="000000"/>
                </a:solidFill>
                <a:latin typeface="Arial"/>
                <a:ea typeface="Arial"/>
                <a:cs typeface="Arial"/>
                <a:sym typeface="Arial"/>
              </a:rPr>
              <a:t>COMPRESIÓN DE IMÁGENES PARA EL MONITOREO DE SALUD EN GANADERÍA DE PRECISIÓN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gadd317ae2b_0_201"/>
          <p:cNvPicPr preferRelativeResize="0"/>
          <p:nvPr/>
        </p:nvPicPr>
        <p:blipFill rotWithShape="1">
          <a:blip r:embed="rId3">
            <a:alphaModFix/>
          </a:blip>
          <a:srcRect/>
          <a:stretch/>
        </p:blipFill>
        <p:spPr>
          <a:xfrm>
            <a:off x="-2880" y="0"/>
            <a:ext cx="12196077" cy="6855841"/>
          </a:xfrm>
          <a:prstGeom prst="rect">
            <a:avLst/>
          </a:prstGeom>
          <a:noFill/>
          <a:ln>
            <a:noFill/>
          </a:ln>
        </p:spPr>
      </p:pic>
      <p:sp>
        <p:nvSpPr>
          <p:cNvPr id="404" name="Google Shape;404;gadd317ae2b_0_201"/>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Tasa de compresión </a:t>
            </a:r>
            <a:r>
              <a:rPr lang="en-US" sz="2200" b="1">
                <a:solidFill>
                  <a:srgbClr val="FFFFFF"/>
                </a:solidFill>
              </a:rPr>
              <a:t>promedio</a:t>
            </a:r>
            <a:endParaRPr sz="2200" b="0" i="0" u="none" strike="noStrike" cap="none">
              <a:solidFill>
                <a:srgbClr val="000000"/>
              </a:solidFill>
              <a:latin typeface="Arial"/>
              <a:ea typeface="Arial"/>
              <a:cs typeface="Arial"/>
              <a:sym typeface="Arial"/>
            </a:endParaRPr>
          </a:p>
        </p:txBody>
      </p:sp>
      <p:sp>
        <p:nvSpPr>
          <p:cNvPr id="405" name="Google Shape;405;gadd317ae2b_0_201"/>
          <p:cNvSpPr/>
          <p:nvPr/>
        </p:nvSpPr>
        <p:spPr>
          <a:xfrm>
            <a:off x="1041840" y="4096920"/>
            <a:ext cx="50274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dirty="0">
                <a:solidFill>
                  <a:srgbClr val="001E33"/>
                </a:solidFill>
              </a:rPr>
              <a:t>Tasa</a:t>
            </a:r>
            <a:r>
              <a:rPr lang="en-US" sz="1400" b="0" i="0" u="none" strike="noStrike" cap="none" dirty="0">
                <a:solidFill>
                  <a:srgbClr val="001E33"/>
                </a:solidFill>
                <a:latin typeface="Arial"/>
                <a:ea typeface="Arial"/>
                <a:cs typeface="Arial"/>
                <a:sym typeface="Arial"/>
              </a:rPr>
              <a:t> de </a:t>
            </a:r>
            <a:r>
              <a:rPr lang="en-US" sz="1400" b="0" i="0" u="none" strike="noStrike" cap="none" dirty="0" err="1">
                <a:solidFill>
                  <a:srgbClr val="001E33"/>
                </a:solidFill>
                <a:latin typeface="Arial"/>
                <a:ea typeface="Arial"/>
                <a:cs typeface="Arial"/>
                <a:sym typeface="Arial"/>
              </a:rPr>
              <a:t>compresión</a:t>
            </a:r>
            <a:r>
              <a:rPr lang="en-US" sz="1400" b="0" i="0" u="none" strike="noStrike" cap="none" dirty="0">
                <a:solidFill>
                  <a:srgbClr val="001E33"/>
                </a:solidFill>
                <a:latin typeface="Arial"/>
                <a:ea typeface="Arial"/>
                <a:cs typeface="Arial"/>
                <a:sym typeface="Arial"/>
              </a:rPr>
              <a:t> </a:t>
            </a:r>
            <a:r>
              <a:rPr lang="en-US" dirty="0" err="1">
                <a:solidFill>
                  <a:srgbClr val="001E33"/>
                </a:solidFill>
              </a:rPr>
              <a:t>promedio</a:t>
            </a:r>
            <a:r>
              <a:rPr lang="en-US" sz="1400" b="0" i="0" u="none" strike="noStrike" cap="none" dirty="0">
                <a:solidFill>
                  <a:srgbClr val="001E33"/>
                </a:solidFill>
                <a:latin typeface="Arial"/>
                <a:ea typeface="Arial"/>
                <a:cs typeface="Arial"/>
                <a:sym typeface="Arial"/>
              </a:rPr>
              <a:t> para </a:t>
            </a:r>
            <a:r>
              <a:rPr lang="en-US" sz="1400" b="0" i="0" u="none" strike="noStrike" cap="none" dirty="0" err="1">
                <a:solidFill>
                  <a:srgbClr val="001E33"/>
                </a:solidFill>
                <a:latin typeface="Arial"/>
                <a:ea typeface="Arial"/>
                <a:cs typeface="Arial"/>
                <a:sym typeface="Arial"/>
              </a:rPr>
              <a:t>el</a:t>
            </a:r>
            <a:r>
              <a:rPr lang="en-US" sz="1400" b="0" i="0" u="none" strike="noStrike" cap="none" dirty="0">
                <a:solidFill>
                  <a:srgbClr val="001E33"/>
                </a:solidFill>
                <a:latin typeface="Arial"/>
                <a:ea typeface="Arial"/>
                <a:cs typeface="Arial"/>
                <a:sym typeface="Arial"/>
              </a:rPr>
              <a:t> </a:t>
            </a:r>
            <a:r>
              <a:rPr lang="en-US" sz="1400" b="0" i="0" u="none" strike="noStrike" cap="none" dirty="0" err="1">
                <a:solidFill>
                  <a:srgbClr val="001E33"/>
                </a:solidFill>
                <a:latin typeface="Arial"/>
                <a:ea typeface="Arial"/>
                <a:cs typeface="Arial"/>
                <a:sym typeface="Arial"/>
              </a:rPr>
              <a:t>ganado</a:t>
            </a:r>
            <a:r>
              <a:rPr lang="en-US" sz="1400" b="0" i="0" u="none" strike="noStrike" cap="none" dirty="0">
                <a:solidFill>
                  <a:srgbClr val="001E33"/>
                </a:solidFill>
                <a:latin typeface="Arial"/>
                <a:ea typeface="Arial"/>
                <a:cs typeface="Arial"/>
                <a:sym typeface="Arial"/>
              </a:rPr>
              <a:t> </a:t>
            </a:r>
            <a:br>
              <a:rPr lang="en-US" sz="1400" b="0" i="0" u="none" strike="noStrike" cap="none" dirty="0">
                <a:solidFill>
                  <a:srgbClr val="001E33"/>
                </a:solidFill>
                <a:latin typeface="Arial"/>
                <a:ea typeface="Arial"/>
                <a:cs typeface="Arial"/>
                <a:sym typeface="Arial"/>
              </a:rPr>
            </a:br>
            <a:r>
              <a:rPr lang="en-US" sz="1400" b="0" i="0" u="none" strike="noStrike" cap="none" dirty="0" err="1">
                <a:solidFill>
                  <a:srgbClr val="001E33"/>
                </a:solidFill>
                <a:latin typeface="Arial"/>
                <a:ea typeface="Arial"/>
                <a:cs typeface="Arial"/>
                <a:sym typeface="Arial"/>
              </a:rPr>
              <a:t>sano</a:t>
            </a:r>
            <a:r>
              <a:rPr lang="en-US" sz="1400" b="0" i="0" u="none" strike="noStrike" cap="none" dirty="0">
                <a:solidFill>
                  <a:srgbClr val="001E33"/>
                </a:solidFill>
                <a:latin typeface="Arial"/>
                <a:ea typeface="Arial"/>
                <a:cs typeface="Arial"/>
                <a:sym typeface="Arial"/>
              </a:rPr>
              <a:t> y </a:t>
            </a:r>
            <a:r>
              <a:rPr lang="en-US" sz="1400" b="0" i="0" u="none" strike="noStrike" cap="none" dirty="0" err="1">
                <a:solidFill>
                  <a:srgbClr val="001E33"/>
                </a:solidFill>
                <a:latin typeface="Arial"/>
                <a:ea typeface="Arial"/>
                <a:cs typeface="Arial"/>
                <a:sym typeface="Arial"/>
              </a:rPr>
              <a:t>el</a:t>
            </a:r>
            <a:r>
              <a:rPr lang="en-US" sz="1400" b="0" i="0" u="none" strike="noStrike" cap="none" dirty="0">
                <a:solidFill>
                  <a:srgbClr val="001E33"/>
                </a:solidFill>
                <a:latin typeface="Arial"/>
                <a:ea typeface="Arial"/>
                <a:cs typeface="Arial"/>
                <a:sym typeface="Arial"/>
              </a:rPr>
              <a:t> </a:t>
            </a:r>
            <a:r>
              <a:rPr lang="en-US" sz="1400" b="0" i="0" u="none" strike="noStrike" cap="none" dirty="0" err="1">
                <a:solidFill>
                  <a:srgbClr val="001E33"/>
                </a:solidFill>
                <a:latin typeface="Arial"/>
                <a:ea typeface="Arial"/>
                <a:cs typeface="Arial"/>
                <a:sym typeface="Arial"/>
              </a:rPr>
              <a:t>ganado</a:t>
            </a:r>
            <a:r>
              <a:rPr lang="en-US" sz="1400" b="0" i="0" u="none" strike="noStrike" cap="none" dirty="0">
                <a:solidFill>
                  <a:srgbClr val="001E33"/>
                </a:solidFill>
                <a:latin typeface="Arial"/>
                <a:ea typeface="Arial"/>
                <a:cs typeface="Arial"/>
                <a:sym typeface="Arial"/>
              </a:rPr>
              <a:t> </a:t>
            </a:r>
            <a:r>
              <a:rPr lang="en-US" sz="1400" b="0" i="0" u="none" strike="noStrike" cap="none" dirty="0" err="1">
                <a:solidFill>
                  <a:srgbClr val="001E33"/>
                </a:solidFill>
                <a:latin typeface="Arial"/>
                <a:ea typeface="Arial"/>
                <a:cs typeface="Arial"/>
                <a:sym typeface="Arial"/>
              </a:rPr>
              <a:t>enfermo</a:t>
            </a:r>
            <a:r>
              <a:rPr lang="en-US" sz="1400" b="0" i="0" u="none" strike="noStrike" cap="none" dirty="0">
                <a:solidFill>
                  <a:srgbClr val="001E33"/>
                </a:solidFill>
                <a:latin typeface="Arial"/>
                <a:ea typeface="Arial"/>
                <a:cs typeface="Arial"/>
                <a:sym typeface="Arial"/>
              </a:rPr>
              <a:t>. </a:t>
            </a:r>
            <a:br>
              <a:rPr lang="en-US" sz="1400" b="0" i="0" u="none" strike="noStrike" cap="none" dirty="0">
                <a:solidFill>
                  <a:srgbClr val="001E33"/>
                </a:solidFill>
                <a:latin typeface="Arial"/>
                <a:ea typeface="Arial"/>
                <a:cs typeface="Arial"/>
                <a:sym typeface="Arial"/>
              </a:rPr>
            </a:br>
            <a:r>
              <a:rPr lang="en-US" sz="1400" b="0" i="0" u="none" strike="noStrike" cap="none" dirty="0" err="1">
                <a:solidFill>
                  <a:srgbClr val="001E33"/>
                </a:solidFill>
                <a:latin typeface="Arial"/>
                <a:ea typeface="Arial"/>
                <a:cs typeface="Arial"/>
                <a:sym typeface="Arial"/>
              </a:rPr>
              <a:t>En</a:t>
            </a:r>
            <a:r>
              <a:rPr lang="en-US" sz="1400" b="0" i="0" u="none" strike="noStrike" cap="none" dirty="0">
                <a:solidFill>
                  <a:srgbClr val="001E33"/>
                </a:solidFill>
                <a:latin typeface="Arial"/>
                <a:ea typeface="Arial"/>
                <a:cs typeface="Arial"/>
                <a:sym typeface="Arial"/>
              </a:rPr>
              <a:t> </a:t>
            </a:r>
            <a:r>
              <a:rPr lang="en-US" sz="1400" b="0" i="0" u="none" strike="noStrike" cap="none" dirty="0" err="1">
                <a:solidFill>
                  <a:srgbClr val="001E33"/>
                </a:solidFill>
                <a:latin typeface="Arial"/>
                <a:ea typeface="Arial"/>
                <a:cs typeface="Arial"/>
                <a:sym typeface="Arial"/>
              </a:rPr>
              <a:t>el</a:t>
            </a:r>
            <a:r>
              <a:rPr lang="en-US" sz="1400" b="0" i="0" u="none" strike="noStrike" cap="none" dirty="0">
                <a:solidFill>
                  <a:srgbClr val="001E33"/>
                </a:solidFill>
                <a:latin typeface="Arial"/>
                <a:ea typeface="Arial"/>
                <a:cs typeface="Arial"/>
                <a:sym typeface="Arial"/>
              </a:rPr>
              <a:t> Ganado </a:t>
            </a:r>
            <a:r>
              <a:rPr lang="en-US" sz="1400" b="0" i="0" u="none" strike="noStrike" cap="none" dirty="0" err="1">
                <a:solidFill>
                  <a:srgbClr val="001E33"/>
                </a:solidFill>
                <a:latin typeface="Arial"/>
                <a:ea typeface="Arial"/>
                <a:cs typeface="Arial"/>
                <a:sym typeface="Arial"/>
              </a:rPr>
              <a:t>sano</a:t>
            </a:r>
            <a:r>
              <a:rPr lang="en-US" dirty="0">
                <a:solidFill>
                  <a:srgbClr val="001E33"/>
                </a:solidFill>
              </a:rPr>
              <a:t>, </a:t>
            </a:r>
            <a:r>
              <a:rPr lang="en-US" dirty="0" err="1">
                <a:solidFill>
                  <a:srgbClr val="001E33"/>
                </a:solidFill>
              </a:rPr>
              <a:t>cada</a:t>
            </a:r>
            <a:r>
              <a:rPr lang="en-US" dirty="0">
                <a:solidFill>
                  <a:srgbClr val="001E33"/>
                </a:solidFill>
              </a:rPr>
              <a:t> 3,4 </a:t>
            </a:r>
            <a:r>
              <a:rPr lang="en-US" dirty="0" err="1">
                <a:solidFill>
                  <a:srgbClr val="001E33"/>
                </a:solidFill>
              </a:rPr>
              <a:t>unidades</a:t>
            </a:r>
            <a:r>
              <a:rPr lang="en-US" dirty="0">
                <a:solidFill>
                  <a:srgbClr val="001E33"/>
                </a:solidFill>
              </a:rPr>
              <a:t> de </a:t>
            </a:r>
            <a:r>
              <a:rPr lang="en-US" dirty="0" err="1">
                <a:solidFill>
                  <a:srgbClr val="001E33"/>
                </a:solidFill>
              </a:rPr>
              <a:t>tamaño</a:t>
            </a:r>
            <a:r>
              <a:rPr lang="en-US" dirty="0">
                <a:solidFill>
                  <a:srgbClr val="001E33"/>
                </a:solidFill>
              </a:rPr>
              <a:t> del original se </a:t>
            </a:r>
            <a:r>
              <a:rPr lang="en-US" dirty="0" err="1">
                <a:solidFill>
                  <a:srgbClr val="001E33"/>
                </a:solidFill>
              </a:rPr>
              <a:t>vuelven</a:t>
            </a:r>
            <a:r>
              <a:rPr lang="en-US" dirty="0">
                <a:solidFill>
                  <a:srgbClr val="001E33"/>
                </a:solidFill>
              </a:rPr>
              <a:t> 1 </a:t>
            </a:r>
            <a:r>
              <a:rPr lang="en-US" dirty="0" err="1">
                <a:solidFill>
                  <a:srgbClr val="001E33"/>
                </a:solidFill>
              </a:rPr>
              <a:t>unidad</a:t>
            </a:r>
            <a:r>
              <a:rPr lang="en-US" dirty="0">
                <a:solidFill>
                  <a:srgbClr val="001E33"/>
                </a:solidFill>
              </a:rPr>
              <a:t> de </a:t>
            </a:r>
            <a:r>
              <a:rPr lang="en-US" dirty="0" err="1">
                <a:solidFill>
                  <a:srgbClr val="001E33"/>
                </a:solidFill>
              </a:rPr>
              <a:t>tamaño</a:t>
            </a:r>
            <a:r>
              <a:rPr lang="en-US" dirty="0">
                <a:solidFill>
                  <a:srgbClr val="001E33"/>
                </a:solidFill>
              </a:rPr>
              <a:t> </a:t>
            </a:r>
            <a:r>
              <a:rPr lang="en-US" dirty="0" err="1">
                <a:solidFill>
                  <a:srgbClr val="001E33"/>
                </a:solidFill>
              </a:rPr>
              <a:t>en</a:t>
            </a:r>
            <a:r>
              <a:rPr lang="en-US" dirty="0">
                <a:solidFill>
                  <a:srgbClr val="001E33"/>
                </a:solidFill>
              </a:rPr>
              <a:t> </a:t>
            </a:r>
            <a:r>
              <a:rPr lang="en-US" dirty="0" err="1">
                <a:solidFill>
                  <a:srgbClr val="001E33"/>
                </a:solidFill>
              </a:rPr>
              <a:t>el</a:t>
            </a:r>
            <a:r>
              <a:rPr lang="en-US" dirty="0">
                <a:solidFill>
                  <a:srgbClr val="001E33"/>
                </a:solidFill>
              </a:rPr>
              <a:t> archive </a:t>
            </a:r>
            <a:r>
              <a:rPr lang="en-US" dirty="0" err="1">
                <a:solidFill>
                  <a:srgbClr val="001E33"/>
                </a:solidFill>
              </a:rPr>
              <a:t>comprimido</a:t>
            </a:r>
            <a:r>
              <a:rPr lang="en-US" dirty="0">
                <a:solidFill>
                  <a:srgbClr val="001E33"/>
                </a:solidFill>
              </a:rPr>
              <a:t>, y </a:t>
            </a:r>
            <a:r>
              <a:rPr lang="en-US" dirty="0" err="1">
                <a:solidFill>
                  <a:srgbClr val="001E33"/>
                </a:solidFill>
              </a:rPr>
              <a:t>en</a:t>
            </a:r>
            <a:r>
              <a:rPr lang="en-US" dirty="0">
                <a:solidFill>
                  <a:srgbClr val="001E33"/>
                </a:solidFill>
              </a:rPr>
              <a:t> </a:t>
            </a:r>
            <a:r>
              <a:rPr lang="en-US" dirty="0" err="1">
                <a:solidFill>
                  <a:srgbClr val="001E33"/>
                </a:solidFill>
              </a:rPr>
              <a:t>el</a:t>
            </a:r>
            <a:r>
              <a:rPr lang="en-US" dirty="0">
                <a:solidFill>
                  <a:srgbClr val="001E33"/>
                </a:solidFill>
              </a:rPr>
              <a:t> </a:t>
            </a:r>
            <a:r>
              <a:rPr lang="en-US" dirty="0" err="1">
                <a:solidFill>
                  <a:srgbClr val="001E33"/>
                </a:solidFill>
              </a:rPr>
              <a:t>enfermo</a:t>
            </a:r>
            <a:r>
              <a:rPr lang="en-US" dirty="0">
                <a:solidFill>
                  <a:srgbClr val="001E33"/>
                </a:solidFill>
              </a:rPr>
              <a:t> </a:t>
            </a:r>
            <a:r>
              <a:rPr lang="en-US" dirty="0" err="1">
                <a:solidFill>
                  <a:srgbClr val="001E33"/>
                </a:solidFill>
              </a:rPr>
              <a:t>cada</a:t>
            </a:r>
            <a:r>
              <a:rPr lang="en-US" dirty="0">
                <a:solidFill>
                  <a:srgbClr val="001E33"/>
                </a:solidFill>
              </a:rPr>
              <a:t> 2,4 </a:t>
            </a:r>
            <a:r>
              <a:rPr lang="en-US" dirty="0" err="1">
                <a:solidFill>
                  <a:srgbClr val="001E33"/>
                </a:solidFill>
              </a:rPr>
              <a:t>unidades</a:t>
            </a:r>
            <a:r>
              <a:rPr lang="en-US" dirty="0">
                <a:solidFill>
                  <a:srgbClr val="001E33"/>
                </a:solidFill>
              </a:rPr>
              <a:t> es una </a:t>
            </a:r>
            <a:r>
              <a:rPr lang="en-US" dirty="0" err="1">
                <a:solidFill>
                  <a:srgbClr val="001E33"/>
                </a:solidFill>
              </a:rPr>
              <a:t>unidad</a:t>
            </a:r>
            <a:r>
              <a:rPr lang="en-US" dirty="0">
                <a:solidFill>
                  <a:srgbClr val="001E33"/>
                </a:solidFill>
              </a:rPr>
              <a:t> del </a:t>
            </a:r>
            <a:r>
              <a:rPr lang="en-US" dirty="0" err="1">
                <a:solidFill>
                  <a:srgbClr val="001E33"/>
                </a:solidFill>
              </a:rPr>
              <a:t>comprimido</a:t>
            </a:r>
            <a:r>
              <a:rPr lang="en-US" dirty="0">
                <a:solidFill>
                  <a:srgbClr val="001E33"/>
                </a:solidFill>
              </a:rPr>
              <a:t>.</a:t>
            </a:r>
            <a:endParaRPr sz="1400" b="0" i="0" u="none" strike="noStrike" cap="none" dirty="0">
              <a:solidFill>
                <a:srgbClr val="000000"/>
              </a:solidFill>
              <a:latin typeface="Arial"/>
              <a:ea typeface="Arial"/>
              <a:cs typeface="Arial"/>
              <a:sym typeface="Arial"/>
            </a:endParaRPr>
          </a:p>
        </p:txBody>
      </p:sp>
      <p:graphicFrame>
        <p:nvGraphicFramePr>
          <p:cNvPr id="413" name="Google Shape;413;gadd317ae2b_0_201"/>
          <p:cNvGraphicFramePr/>
          <p:nvPr>
            <p:extLst>
              <p:ext uri="{D42A27DB-BD31-4B8C-83A1-F6EECF244321}">
                <p14:modId xmlns:p14="http://schemas.microsoft.com/office/powerpoint/2010/main" val="367866277"/>
              </p:ext>
            </p:extLst>
          </p:nvPr>
        </p:nvGraphicFramePr>
        <p:xfrm>
          <a:off x="1081320" y="1880040"/>
          <a:ext cx="3752125" cy="2159650"/>
        </p:xfrm>
        <a:graphic>
          <a:graphicData uri="http://schemas.openxmlformats.org/drawingml/2006/table">
            <a:tbl>
              <a:tblPr>
                <a:noFill/>
                <a:tableStyleId>{AC289BA7-0477-4DA3-BF64-564EF7BB6FF7}</a:tableStyleId>
              </a:tblPr>
              <a:tblGrid>
                <a:gridCol w="2037900">
                  <a:extLst>
                    <a:ext uri="{9D8B030D-6E8A-4147-A177-3AD203B41FA5}">
                      <a16:colId xmlns:a16="http://schemas.microsoft.com/office/drawing/2014/main" val="20000"/>
                    </a:ext>
                  </a:extLst>
                </a:gridCol>
                <a:gridCol w="1714225">
                  <a:extLst>
                    <a:ext uri="{9D8B030D-6E8A-4147-A177-3AD203B41FA5}">
                      <a16:colId xmlns:a16="http://schemas.microsoft.com/office/drawing/2014/main" val="20001"/>
                    </a:ext>
                  </a:extLst>
                </a:gridCol>
              </a:tblGrid>
              <a:tr h="719650">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1800" b="1">
                          <a:solidFill>
                            <a:srgbClr val="001E33"/>
                          </a:solidFill>
                        </a:rPr>
                        <a:t>Tasa</a:t>
                      </a:r>
                      <a:r>
                        <a:rPr lang="en-US" sz="1800" b="1" u="none" strike="noStrike" cap="none">
                          <a:solidFill>
                            <a:srgbClr val="001E33"/>
                          </a:solidFill>
                        </a:rPr>
                        <a:t> de compresión</a:t>
                      </a:r>
                      <a:endParaRPr sz="18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solidFill>
                            <a:srgbClr val="001E33"/>
                          </a:solidFill>
                        </a:rPr>
                        <a:t>Ganado sano</a:t>
                      </a:r>
                      <a:endParaRPr sz="18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rgbClr val="001E33"/>
                          </a:solidFill>
                        </a:rPr>
                        <a:t>3,4 : 1</a:t>
                      </a:r>
                      <a:endParaRPr sz="1800" b="0" u="none" strike="noStrike" cap="none" dirty="0">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7203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rgbClr val="001E33"/>
                          </a:solidFill>
                        </a:rPr>
                        <a:t>El </a:t>
                      </a:r>
                      <a:r>
                        <a:rPr lang="en-US" sz="1800" u="none" strike="noStrike" cap="none" dirty="0" err="1">
                          <a:solidFill>
                            <a:srgbClr val="001E33"/>
                          </a:solidFill>
                        </a:rPr>
                        <a:t>ganado</a:t>
                      </a:r>
                      <a:r>
                        <a:rPr lang="en-US" sz="1800" u="none" strike="noStrike" cap="none" dirty="0">
                          <a:solidFill>
                            <a:srgbClr val="001E33"/>
                          </a:solidFill>
                        </a:rPr>
                        <a:t> </a:t>
                      </a:r>
                      <a:r>
                        <a:rPr lang="en-US" sz="1800" u="none" strike="noStrike" cap="none" dirty="0" err="1">
                          <a:solidFill>
                            <a:srgbClr val="001E33"/>
                          </a:solidFill>
                        </a:rPr>
                        <a:t>enfermo</a:t>
                      </a:r>
                      <a:endParaRPr sz="1800" b="0" u="none" strike="noStrike" cap="none" dirty="0">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rgbClr val="001E33"/>
                          </a:solidFill>
                        </a:rPr>
                        <a:t>2,4 : 1</a:t>
                      </a:r>
                      <a:endParaRPr sz="1800" b="0" u="none" strike="noStrike" cap="none" dirty="0">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bl>
          </a:graphicData>
        </a:graphic>
      </p:graphicFrame>
      <p:pic>
        <p:nvPicPr>
          <p:cNvPr id="415" name="Google Shape;415;gadd317ae2b_0_201"/>
          <p:cNvPicPr preferRelativeResize="0"/>
          <p:nvPr/>
        </p:nvPicPr>
        <p:blipFill rotWithShape="1">
          <a:blip r:embed="rId4">
            <a:alphaModFix/>
          </a:blip>
          <a:srcRect/>
          <a:stretch/>
        </p:blipFill>
        <p:spPr>
          <a:xfrm>
            <a:off x="6388650" y="1596071"/>
            <a:ext cx="5291826" cy="351410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pic>
        <p:nvPicPr>
          <p:cNvPr id="484" name="Google Shape;484;gadd317ae2b_0_117" descr="Cómo sería un mundo sin ganadería industrial? | Igualdad Animal México"/>
          <p:cNvPicPr preferRelativeResize="0"/>
          <p:nvPr/>
        </p:nvPicPr>
        <p:blipFill rotWithShape="1">
          <a:blip r:embed="rId3">
            <a:alphaModFix/>
          </a:blip>
          <a:srcRect l="39094" r="1571"/>
          <a:stretch/>
        </p:blipFill>
        <p:spPr>
          <a:xfrm>
            <a:off x="-51118" y="-8709"/>
            <a:ext cx="12254544" cy="6881854"/>
          </a:xfrm>
          <a:prstGeom prst="rect">
            <a:avLst/>
          </a:prstGeom>
          <a:noFill/>
          <a:ln>
            <a:noFill/>
          </a:ln>
        </p:spPr>
      </p:pic>
      <p:sp>
        <p:nvSpPr>
          <p:cNvPr id="485" name="Google Shape;485;gadd317ae2b_0_117"/>
          <p:cNvSpPr/>
          <p:nvPr/>
        </p:nvSpPr>
        <p:spPr>
          <a:xfrm>
            <a:off x="-53831" y="-8709"/>
            <a:ext cx="12254399" cy="6866700"/>
          </a:xfrm>
          <a:prstGeom prst="rect">
            <a:avLst/>
          </a:prstGeom>
          <a:gradFill>
            <a:gsLst>
              <a:gs pos="0">
                <a:srgbClr val="FFFFFF">
                  <a:alpha val="0"/>
                </a:srgbClr>
              </a:gs>
              <a:gs pos="35000">
                <a:schemeClr val="lt1"/>
              </a:gs>
              <a:gs pos="100000">
                <a:schemeClr val="lt1"/>
              </a:gs>
            </a:gsLst>
            <a:lin ang="0" scaled="0"/>
          </a:grad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6000"/>
              <a:buFont typeface="Arial"/>
              <a:buNone/>
            </a:pPr>
            <a:r>
              <a:rPr lang="en-US" sz="6000" b="0" i="0" u="none" strike="noStrike" cap="none">
                <a:solidFill>
                  <a:srgbClr val="001E33"/>
                </a:solidFill>
                <a:latin typeface="Arial"/>
                <a:ea typeface="Arial"/>
                <a:cs typeface="Arial"/>
                <a:sym typeface="Arial"/>
              </a:rPr>
              <a:t>GRACIAS!</a:t>
            </a:r>
            <a:r>
              <a:rPr lang="en-US" sz="6000" b="0" i="0" u="none" strike="noStrike" cap="none">
                <a:solidFill>
                  <a:schemeClr val="lt1"/>
                </a:solidFill>
                <a:latin typeface="Arial"/>
                <a:ea typeface="Arial"/>
                <a:cs typeface="Arial"/>
                <a:sym typeface="Arial"/>
              </a:rPr>
              <a:t>.</a:t>
            </a:r>
            <a:endParaRPr sz="6000" b="0" i="0" u="none" strike="noStrike" cap="none">
              <a:solidFill>
                <a:schemeClr val="lt1"/>
              </a:solidFill>
              <a:latin typeface="Arial"/>
              <a:ea typeface="Arial"/>
              <a:cs typeface="Arial"/>
              <a:sym typeface="Arial"/>
            </a:endParaRPr>
          </a:p>
        </p:txBody>
      </p:sp>
      <p:sp>
        <p:nvSpPr>
          <p:cNvPr id="486" name="Google Shape;486;gadd317ae2b_0_117"/>
          <p:cNvSpPr txBox="1"/>
          <p:nvPr/>
        </p:nvSpPr>
        <p:spPr>
          <a:xfrm>
            <a:off x="5046225" y="4020625"/>
            <a:ext cx="6945600" cy="1261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000"/>
              <a:buFont typeface="Arial"/>
              <a:buNone/>
            </a:pPr>
            <a:r>
              <a:rPr lang="es-MX" sz="2000" b="1" i="0" u="none" strike="noStrike" cap="none" dirty="0">
                <a:solidFill>
                  <a:srgbClr val="001E33"/>
                </a:solidFill>
                <a:latin typeface="Arial"/>
                <a:ea typeface="Arial"/>
                <a:cs typeface="Arial"/>
                <a:sym typeface="Arial"/>
              </a:rPr>
              <a:t>Apoyado por </a:t>
            </a:r>
            <a:endParaRPr lang="es-MX" sz="1400" b="0" i="0" u="none" strike="noStrike" cap="none" dirty="0">
              <a:solidFill>
                <a:srgbClr val="000000"/>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1400"/>
              <a:buFont typeface="Arial"/>
              <a:buNone/>
            </a:pPr>
            <a:r>
              <a:rPr lang="es-MX" sz="1400" b="0" i="0" u="none" strike="noStrike" cap="none" dirty="0">
                <a:solidFill>
                  <a:srgbClr val="001E33"/>
                </a:solidFill>
                <a:latin typeface="Arial"/>
                <a:ea typeface="Arial"/>
                <a:cs typeface="Arial"/>
                <a:sym typeface="Arial"/>
              </a:rPr>
              <a:t> Todos los autores quieren agradecer a la Vicerrectoría de Descubrimiento y Creación, de la Universidad EAFIT, por su apoyo en esta investigación.</a:t>
            </a:r>
            <a:endParaRPr lang="es-MX"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Google Shape;199;p2"/>
          <p:cNvPicPr preferRelativeResize="0"/>
          <p:nvPr/>
        </p:nvPicPr>
        <p:blipFill rotWithShape="1">
          <a:blip r:embed="rId3">
            <a:alphaModFix/>
            <a:extLst>
              <a:ext uri="{BEBA8EAE-BF5A-486C-A8C5-ECC9F3942E4B}">
                <a14:imgProps xmlns:a14="http://schemas.microsoft.com/office/drawing/2010/main">
                  <a14:imgLayer r:embed="rId4">
                    <a14:imgEffect>
                      <a14:brightnessContrast contrast="-20000"/>
                    </a14:imgEffect>
                  </a14:imgLayer>
                </a14:imgProps>
              </a:ext>
            </a:extLst>
          </a:blip>
          <a:srcRect/>
          <a:stretch/>
        </p:blipFill>
        <p:spPr>
          <a:xfrm>
            <a:off x="-2880" y="0"/>
            <a:ext cx="12196080" cy="6855840"/>
          </a:xfrm>
          <a:prstGeom prst="rect">
            <a:avLst/>
          </a:prstGeom>
          <a:noFill/>
          <a:ln>
            <a:noFill/>
          </a:ln>
        </p:spPr>
      </p:pic>
      <p:sp>
        <p:nvSpPr>
          <p:cNvPr id="200" name="Google Shape;200;p2"/>
          <p:cNvSpPr/>
          <p:nvPr/>
        </p:nvSpPr>
        <p:spPr>
          <a:xfrm>
            <a:off x="265328" y="376925"/>
            <a:ext cx="43758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dirty="0" err="1">
                <a:solidFill>
                  <a:srgbClr val="FFFFFF"/>
                </a:solidFill>
                <a:latin typeface="Arial"/>
                <a:ea typeface="Arial"/>
                <a:cs typeface="Arial"/>
                <a:sym typeface="Arial"/>
              </a:rPr>
              <a:t>Presentación</a:t>
            </a:r>
            <a:r>
              <a:rPr lang="en-US" sz="2200" b="1" i="0" u="none" strike="noStrike" cap="none" dirty="0">
                <a:solidFill>
                  <a:srgbClr val="FFFFFF"/>
                </a:solidFill>
                <a:latin typeface="Arial"/>
                <a:ea typeface="Arial"/>
                <a:cs typeface="Arial"/>
                <a:sym typeface="Arial"/>
              </a:rPr>
              <a:t> del </a:t>
            </a:r>
            <a:r>
              <a:rPr lang="en-US" sz="2200" b="1" i="0" u="none" strike="noStrike" cap="none" dirty="0" err="1">
                <a:solidFill>
                  <a:srgbClr val="FFFFFF"/>
                </a:solidFill>
                <a:latin typeface="Arial"/>
                <a:ea typeface="Arial"/>
                <a:cs typeface="Arial"/>
                <a:sym typeface="Arial"/>
              </a:rPr>
              <a:t>equipo</a:t>
            </a:r>
            <a:endParaRPr sz="2200" b="0" i="0" u="none" strike="noStrike" cap="none" dirty="0">
              <a:solidFill>
                <a:srgbClr val="000000"/>
              </a:solidFill>
              <a:latin typeface="Arial"/>
              <a:ea typeface="Arial"/>
              <a:cs typeface="Arial"/>
              <a:sym typeface="Arial"/>
            </a:endParaRPr>
          </a:p>
        </p:txBody>
      </p:sp>
      <p:grpSp>
        <p:nvGrpSpPr>
          <p:cNvPr id="203" name="Google Shape;203;p2"/>
          <p:cNvGrpSpPr/>
          <p:nvPr/>
        </p:nvGrpSpPr>
        <p:grpSpPr>
          <a:xfrm>
            <a:off x="9052560" y="1645920"/>
            <a:ext cx="2833920" cy="2742480"/>
            <a:chOff x="9052560" y="1645920"/>
            <a:chExt cx="2833920" cy="2742480"/>
          </a:xfrm>
        </p:grpSpPr>
        <p:pic>
          <p:nvPicPr>
            <p:cNvPr id="204" name="Google Shape;204;p2"/>
            <p:cNvPicPr preferRelativeResize="0"/>
            <p:nvPr/>
          </p:nvPicPr>
          <p:blipFill rotWithShape="1">
            <a:blip r:embed="rId5">
              <a:alphaModFix/>
            </a:blip>
            <a:srcRect/>
            <a:stretch/>
          </p:blipFill>
          <p:spPr>
            <a:xfrm>
              <a:off x="9219240" y="1757160"/>
              <a:ext cx="2507760" cy="2486880"/>
            </a:xfrm>
            <a:prstGeom prst="rect">
              <a:avLst/>
            </a:prstGeom>
            <a:noFill/>
            <a:ln>
              <a:noFill/>
            </a:ln>
          </p:spPr>
        </p:pic>
        <p:sp>
          <p:nvSpPr>
            <p:cNvPr id="205" name="Google Shape;205;p2"/>
            <p:cNvSpPr/>
            <p:nvPr/>
          </p:nvSpPr>
          <p:spPr>
            <a:xfrm>
              <a:off x="9052560" y="1645920"/>
              <a:ext cx="2833920" cy="2742480"/>
            </a:xfrm>
            <a:custGeom>
              <a:avLst/>
              <a:gdLst/>
              <a:ahLst/>
              <a:cxnLst/>
              <a:rect l="l" t="t" r="r" b="b"/>
              <a:pathLst>
                <a:path w="7875" h="7621" extrusionOk="0">
                  <a:moveTo>
                    <a:pt x="5464" y="1278"/>
                  </a:moveTo>
                  <a:cubicBezTo>
                    <a:pt x="4998" y="997"/>
                    <a:pt x="4541" y="870"/>
                    <a:pt x="4003" y="870"/>
                  </a:cubicBezTo>
                  <a:cubicBezTo>
                    <a:pt x="3465" y="870"/>
                    <a:pt x="3008" y="997"/>
                    <a:pt x="2542" y="1278"/>
                  </a:cubicBezTo>
                  <a:cubicBezTo>
                    <a:pt x="2076" y="1559"/>
                    <a:pt x="1742" y="1908"/>
                    <a:pt x="1473" y="2394"/>
                  </a:cubicBezTo>
                  <a:cubicBezTo>
                    <a:pt x="1204" y="2880"/>
                    <a:pt x="1082" y="3357"/>
                    <a:pt x="1082" y="3918"/>
                  </a:cubicBezTo>
                  <a:cubicBezTo>
                    <a:pt x="1082" y="4479"/>
                    <a:pt x="1204" y="4956"/>
                    <a:pt x="1473" y="5442"/>
                  </a:cubicBezTo>
                  <a:cubicBezTo>
                    <a:pt x="1742" y="5928"/>
                    <a:pt x="2076" y="6277"/>
                    <a:pt x="2542" y="6558"/>
                  </a:cubicBezTo>
                  <a:cubicBezTo>
                    <a:pt x="3008" y="6839"/>
                    <a:pt x="3465" y="6967"/>
                    <a:pt x="4003" y="6967"/>
                  </a:cubicBezTo>
                  <a:cubicBezTo>
                    <a:pt x="4541" y="6967"/>
                    <a:pt x="4998" y="6839"/>
                    <a:pt x="5464" y="6558"/>
                  </a:cubicBezTo>
                  <a:cubicBezTo>
                    <a:pt x="5930" y="6277"/>
                    <a:pt x="6264" y="5928"/>
                    <a:pt x="6533" y="5442"/>
                  </a:cubicBezTo>
                  <a:cubicBezTo>
                    <a:pt x="6802" y="4956"/>
                    <a:pt x="6925" y="4479"/>
                    <a:pt x="6925" y="3918"/>
                  </a:cubicBezTo>
                  <a:cubicBezTo>
                    <a:pt x="6925" y="3357"/>
                    <a:pt x="6802" y="2880"/>
                    <a:pt x="6533" y="2394"/>
                  </a:cubicBezTo>
                  <a:cubicBezTo>
                    <a:pt x="6264" y="1908"/>
                    <a:pt x="5930" y="1559"/>
                    <a:pt x="5464" y="1278"/>
                  </a:cubicBezTo>
                  <a:moveTo>
                    <a:pt x="0" y="7620"/>
                  </a:moveTo>
                  <a:lnTo>
                    <a:pt x="0" y="0"/>
                  </a:lnTo>
                  <a:lnTo>
                    <a:pt x="7874" y="0"/>
                  </a:lnTo>
                  <a:lnTo>
                    <a:pt x="7874" y="7620"/>
                  </a:lnTo>
                  <a:lnTo>
                    <a:pt x="0" y="7620"/>
                  </a:ln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6" name="Google Shape;206;p2"/>
          <p:cNvSpPr/>
          <p:nvPr/>
        </p:nvSpPr>
        <p:spPr>
          <a:xfrm>
            <a:off x="580200" y="1788412"/>
            <a:ext cx="2265476" cy="2395687"/>
          </a:xfrm>
          <a:prstGeom prst="ellipse">
            <a:avLst/>
          </a:prstGeom>
          <a:blipFill dpi="0" rotWithShape="1">
            <a:blip r:embed="rId6">
              <a:extLst>
                <a:ext uri="{BEBA8EAE-BF5A-486C-A8C5-ECC9F3942E4B}">
                  <a14:imgProps xmlns:a14="http://schemas.microsoft.com/office/drawing/2010/main">
                    <a14:imgLayer r:embed="rId7">
                      <a14:imgEffect>
                        <a14:colorTemperature colorTemp="8800"/>
                      </a14:imgEffect>
                    </a14:imgLayer>
                  </a14:imgProps>
                </a:ext>
                <a:ext uri="{28A0092B-C50C-407E-A947-70E740481C1C}">
                  <a14:useLocalDpi xmlns:a14="http://schemas.microsoft.com/office/drawing/2010/main" val="0"/>
                </a:ext>
              </a:extLst>
            </a:blip>
            <a:srcRect/>
            <a:stretch>
              <a:fillRect l="-31767" t="176" r="-19476" b="-26040"/>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2"/>
          <p:cNvSpPr/>
          <p:nvPr/>
        </p:nvSpPr>
        <p:spPr>
          <a:xfrm>
            <a:off x="3590108" y="1892993"/>
            <a:ext cx="2102040" cy="2287681"/>
          </a:xfrm>
          <a:prstGeom prst="ellipse">
            <a:avLst/>
          </a:prstGeom>
          <a:blipFill dpi="0" rotWithShape="1">
            <a:blip r:embed="rId8">
              <a:extLst>
                <a:ext uri="{28A0092B-C50C-407E-A947-70E740481C1C}">
                  <a14:useLocalDpi xmlns:a14="http://schemas.microsoft.com/office/drawing/2010/main" val="0"/>
                </a:ext>
              </a:extLst>
            </a:blip>
            <a:srcRect/>
            <a:stretch>
              <a:fillRect t="-7610" b="-13656"/>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08" name="Google Shape;208;p2"/>
          <p:cNvSpPr/>
          <p:nvPr/>
        </p:nvSpPr>
        <p:spPr>
          <a:xfrm>
            <a:off x="9419040" y="4180680"/>
            <a:ext cx="2192760" cy="75996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001E33"/>
                </a:solidFill>
                <a:latin typeface="Arial"/>
                <a:ea typeface="Arial"/>
                <a:cs typeface="Arial"/>
                <a:sym typeface="Arial"/>
              </a:rPr>
              <a:t>Mauricio</a:t>
            </a:r>
            <a:endParaRPr sz="22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001E33"/>
                </a:solidFill>
                <a:latin typeface="Arial"/>
                <a:ea typeface="Arial"/>
                <a:cs typeface="Arial"/>
                <a:sym typeface="Arial"/>
              </a:rPr>
              <a:t>Toro</a:t>
            </a:r>
            <a:endParaRPr sz="2200" b="0" i="0" u="none" strike="noStrike" cap="none">
              <a:solidFill>
                <a:srgbClr val="000000"/>
              </a:solidFill>
              <a:latin typeface="Arial"/>
              <a:ea typeface="Arial"/>
              <a:cs typeface="Arial"/>
              <a:sym typeface="Arial"/>
            </a:endParaRPr>
          </a:p>
        </p:txBody>
      </p:sp>
      <p:sp>
        <p:nvSpPr>
          <p:cNvPr id="209" name="Google Shape;209;p2"/>
          <p:cNvSpPr/>
          <p:nvPr/>
        </p:nvSpPr>
        <p:spPr>
          <a:xfrm>
            <a:off x="3551040" y="4180680"/>
            <a:ext cx="2192760" cy="1106542"/>
          </a:xfrm>
          <a:prstGeom prst="rect">
            <a:avLst/>
          </a:prstGeom>
          <a:noFill/>
          <a:ln>
            <a:noFill/>
          </a:ln>
        </p:spPr>
        <p:txBody>
          <a:bodyPr spcFirstLastPara="1" wrap="square" lIns="90000" tIns="45000" rIns="90000" bIns="45000" anchor="t" anchorCtr="0">
            <a:spAutoFit/>
          </a:bodyPr>
          <a:lstStyle/>
          <a:p>
            <a:pPr algn="ctr">
              <a:buSzPts val="2200"/>
            </a:pPr>
            <a:r>
              <a:rPr lang="en-US" sz="2200" b="0" i="0" u="none" strike="noStrike" cap="none" dirty="0">
                <a:solidFill>
                  <a:srgbClr val="001E33"/>
                </a:solidFill>
                <a:latin typeface="Arial"/>
                <a:ea typeface="Arial"/>
                <a:cs typeface="Arial"/>
                <a:sym typeface="Arial"/>
              </a:rPr>
              <a:t>Pablo </a:t>
            </a:r>
            <a:r>
              <a:rPr lang="en-US" sz="2200" b="0" i="0" u="none" strike="noStrike" cap="none" dirty="0" err="1">
                <a:solidFill>
                  <a:srgbClr val="001E33"/>
                </a:solidFill>
                <a:latin typeface="Arial"/>
                <a:ea typeface="Arial"/>
                <a:cs typeface="Arial"/>
                <a:sym typeface="Arial"/>
              </a:rPr>
              <a:t>Micolta</a:t>
            </a:r>
            <a:r>
              <a:rPr lang="en-US" sz="2200" b="0" i="0" u="none" strike="noStrike" cap="none" dirty="0">
                <a:solidFill>
                  <a:srgbClr val="001E33"/>
                </a:solidFill>
                <a:latin typeface="Arial"/>
                <a:ea typeface="Arial"/>
                <a:cs typeface="Arial"/>
                <a:sym typeface="Arial"/>
              </a:rPr>
              <a:t> López</a:t>
            </a:r>
            <a:endParaRPr lang="en-US" sz="22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0000"/>
              </a:solidFill>
              <a:latin typeface="Arial"/>
              <a:ea typeface="Arial"/>
              <a:cs typeface="Arial"/>
              <a:sym typeface="Arial"/>
            </a:endParaRPr>
          </a:p>
        </p:txBody>
      </p:sp>
      <p:pic>
        <p:nvPicPr>
          <p:cNvPr id="216" name="Google Shape;216;p2"/>
          <p:cNvPicPr preferRelativeResize="0"/>
          <p:nvPr/>
        </p:nvPicPr>
        <p:blipFill rotWithShape="1">
          <a:blip r:embed="rId9">
            <a:alphaModFix/>
          </a:blip>
          <a:srcRect/>
          <a:stretch/>
        </p:blipFill>
        <p:spPr>
          <a:xfrm>
            <a:off x="182880" y="6089760"/>
            <a:ext cx="621000" cy="621000"/>
          </a:xfrm>
          <a:prstGeom prst="rect">
            <a:avLst/>
          </a:prstGeom>
          <a:noFill/>
          <a:ln>
            <a:noFill/>
          </a:ln>
        </p:spPr>
      </p:pic>
      <p:sp>
        <p:nvSpPr>
          <p:cNvPr id="217" name="Google Shape;217;p2"/>
          <p:cNvSpPr/>
          <p:nvPr/>
        </p:nvSpPr>
        <p:spPr>
          <a:xfrm>
            <a:off x="815039" y="6160680"/>
            <a:ext cx="7808455" cy="429433"/>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uFill>
                  <a:noFill/>
                </a:uFill>
                <a:latin typeface="Arial"/>
                <a:ea typeface="Arial"/>
                <a:cs typeface="Arial"/>
                <a:sym typeface="Arial"/>
              </a:rPr>
              <a:t>https://github.com/Vivi-Hoyos2710/ST0245-001-002</a:t>
            </a:r>
            <a:endParaRPr lang="en-US" sz="2200" b="1" i="0" u="none" strike="noStrike" cap="none" dirty="0">
              <a:solidFill>
                <a:srgbClr val="001E33"/>
              </a:solidFill>
              <a:latin typeface="Arial"/>
              <a:ea typeface="Arial"/>
              <a:cs typeface="Arial"/>
              <a:sym typeface="Arial"/>
            </a:endParaRPr>
          </a:p>
        </p:txBody>
      </p:sp>
      <p:grpSp>
        <p:nvGrpSpPr>
          <p:cNvPr id="218" name="Google Shape;218;p2"/>
          <p:cNvGrpSpPr/>
          <p:nvPr/>
        </p:nvGrpSpPr>
        <p:grpSpPr>
          <a:xfrm>
            <a:off x="5895585" y="1674645"/>
            <a:ext cx="3383640" cy="2652120"/>
            <a:chOff x="1028310" y="1074420"/>
            <a:chExt cx="3383640" cy="2652120"/>
          </a:xfrm>
        </p:grpSpPr>
        <p:pic>
          <p:nvPicPr>
            <p:cNvPr id="219" name="Google Shape;219;p2"/>
            <p:cNvPicPr preferRelativeResize="0"/>
            <p:nvPr/>
          </p:nvPicPr>
          <p:blipFill rotWithShape="1">
            <a:blip r:embed="rId10">
              <a:alphaModFix/>
            </a:blip>
            <a:srcRect l="2186" t="17695" r="15575" b="26359"/>
            <a:stretch/>
          </p:blipFill>
          <p:spPr>
            <a:xfrm>
              <a:off x="1294925" y="1200950"/>
              <a:ext cx="2686053" cy="2436497"/>
            </a:xfrm>
            <a:prstGeom prst="rect">
              <a:avLst/>
            </a:prstGeom>
            <a:noFill/>
            <a:ln>
              <a:noFill/>
            </a:ln>
          </p:spPr>
        </p:pic>
        <p:sp>
          <p:nvSpPr>
            <p:cNvPr id="220" name="Google Shape;220;p2"/>
            <p:cNvSpPr/>
            <p:nvPr/>
          </p:nvSpPr>
          <p:spPr>
            <a:xfrm>
              <a:off x="1028310" y="1074420"/>
              <a:ext cx="3383640" cy="2652120"/>
            </a:xfrm>
            <a:custGeom>
              <a:avLst/>
              <a:gdLst/>
              <a:ahLst/>
              <a:cxnLst/>
              <a:rect l="l" t="t" r="r" b="b"/>
              <a:pathLst>
                <a:path w="9399" h="7367" extrusionOk="0">
                  <a:moveTo>
                    <a:pt x="1777" y="3847"/>
                  </a:moveTo>
                  <a:lnTo>
                    <a:pt x="1776" y="3847"/>
                  </a:lnTo>
                  <a:lnTo>
                    <a:pt x="1780" y="4006"/>
                  </a:lnTo>
                  <a:lnTo>
                    <a:pt x="1792" y="4166"/>
                  </a:lnTo>
                  <a:lnTo>
                    <a:pt x="1812" y="4324"/>
                  </a:lnTo>
                  <a:lnTo>
                    <a:pt x="1840" y="4481"/>
                  </a:lnTo>
                  <a:lnTo>
                    <a:pt x="1876" y="4636"/>
                  </a:lnTo>
                  <a:lnTo>
                    <a:pt x="1919" y="4789"/>
                  </a:lnTo>
                  <a:lnTo>
                    <a:pt x="1970" y="4939"/>
                  </a:lnTo>
                  <a:lnTo>
                    <a:pt x="2029" y="5086"/>
                  </a:lnTo>
                  <a:lnTo>
                    <a:pt x="2095" y="5230"/>
                  </a:lnTo>
                  <a:lnTo>
                    <a:pt x="2168" y="5371"/>
                  </a:lnTo>
                  <a:lnTo>
                    <a:pt x="2248" y="5507"/>
                  </a:lnTo>
                  <a:lnTo>
                    <a:pt x="2334" y="5638"/>
                  </a:lnTo>
                  <a:lnTo>
                    <a:pt x="2427" y="5765"/>
                  </a:lnTo>
                  <a:lnTo>
                    <a:pt x="2527" y="5886"/>
                  </a:lnTo>
                  <a:lnTo>
                    <a:pt x="2632" y="6002"/>
                  </a:lnTo>
                  <a:lnTo>
                    <a:pt x="2743" y="6111"/>
                  </a:lnTo>
                  <a:lnTo>
                    <a:pt x="2859" y="6215"/>
                  </a:lnTo>
                  <a:lnTo>
                    <a:pt x="2980" y="6312"/>
                  </a:lnTo>
                  <a:lnTo>
                    <a:pt x="3106" y="6402"/>
                  </a:lnTo>
                  <a:lnTo>
                    <a:pt x="3237" y="6486"/>
                  </a:lnTo>
                  <a:lnTo>
                    <a:pt x="3371" y="6562"/>
                  </a:lnTo>
                  <a:lnTo>
                    <a:pt x="3509" y="6631"/>
                  </a:lnTo>
                  <a:lnTo>
                    <a:pt x="3650" y="6692"/>
                  </a:lnTo>
                  <a:lnTo>
                    <a:pt x="3795" y="6745"/>
                  </a:lnTo>
                  <a:lnTo>
                    <a:pt x="3941" y="6790"/>
                  </a:lnTo>
                  <a:lnTo>
                    <a:pt x="4090" y="6827"/>
                  </a:lnTo>
                  <a:lnTo>
                    <a:pt x="4240" y="6856"/>
                  </a:lnTo>
                  <a:lnTo>
                    <a:pt x="4392" y="6877"/>
                  </a:lnTo>
                  <a:lnTo>
                    <a:pt x="4544" y="6890"/>
                  </a:lnTo>
                  <a:lnTo>
                    <a:pt x="4697" y="6894"/>
                  </a:lnTo>
                  <a:lnTo>
                    <a:pt x="4697" y="6894"/>
                  </a:lnTo>
                  <a:lnTo>
                    <a:pt x="4850" y="6890"/>
                  </a:lnTo>
                  <a:lnTo>
                    <a:pt x="5002" y="6877"/>
                  </a:lnTo>
                  <a:lnTo>
                    <a:pt x="5154" y="6856"/>
                  </a:lnTo>
                  <a:lnTo>
                    <a:pt x="5304" y="6827"/>
                  </a:lnTo>
                  <a:lnTo>
                    <a:pt x="5453" y="6790"/>
                  </a:lnTo>
                  <a:lnTo>
                    <a:pt x="5599" y="6745"/>
                  </a:lnTo>
                  <a:lnTo>
                    <a:pt x="5744" y="6691"/>
                  </a:lnTo>
                  <a:lnTo>
                    <a:pt x="5885" y="6630"/>
                  </a:lnTo>
                  <a:lnTo>
                    <a:pt x="6023" y="6561"/>
                  </a:lnTo>
                  <a:lnTo>
                    <a:pt x="6157" y="6485"/>
                  </a:lnTo>
                  <a:lnTo>
                    <a:pt x="6287" y="6402"/>
                  </a:lnTo>
                  <a:lnTo>
                    <a:pt x="6413" y="6312"/>
                  </a:lnTo>
                  <a:lnTo>
                    <a:pt x="6535" y="6214"/>
                  </a:lnTo>
                  <a:lnTo>
                    <a:pt x="6651" y="6111"/>
                  </a:lnTo>
                  <a:lnTo>
                    <a:pt x="6762" y="6001"/>
                  </a:lnTo>
                  <a:lnTo>
                    <a:pt x="6867" y="5885"/>
                  </a:lnTo>
                  <a:lnTo>
                    <a:pt x="6966" y="5764"/>
                  </a:lnTo>
                  <a:lnTo>
                    <a:pt x="7059" y="5637"/>
                  </a:lnTo>
                  <a:lnTo>
                    <a:pt x="7146" y="5506"/>
                  </a:lnTo>
                  <a:lnTo>
                    <a:pt x="7226" y="5370"/>
                  </a:lnTo>
                  <a:lnTo>
                    <a:pt x="7299" y="5229"/>
                  </a:lnTo>
                  <a:lnTo>
                    <a:pt x="7365" y="5085"/>
                  </a:lnTo>
                  <a:lnTo>
                    <a:pt x="7423" y="4938"/>
                  </a:lnTo>
                  <a:lnTo>
                    <a:pt x="7474" y="4788"/>
                  </a:lnTo>
                  <a:lnTo>
                    <a:pt x="7518" y="4635"/>
                  </a:lnTo>
                  <a:lnTo>
                    <a:pt x="7553" y="4480"/>
                  </a:lnTo>
                  <a:lnTo>
                    <a:pt x="7581" y="4323"/>
                  </a:lnTo>
                  <a:lnTo>
                    <a:pt x="7601" y="4165"/>
                  </a:lnTo>
                  <a:lnTo>
                    <a:pt x="7613" y="4005"/>
                  </a:lnTo>
                  <a:lnTo>
                    <a:pt x="7617" y="3846"/>
                  </a:lnTo>
                  <a:lnTo>
                    <a:pt x="7617" y="3846"/>
                  </a:lnTo>
                  <a:lnTo>
                    <a:pt x="7613" y="3687"/>
                  </a:lnTo>
                  <a:lnTo>
                    <a:pt x="7601" y="3527"/>
                  </a:lnTo>
                  <a:lnTo>
                    <a:pt x="7581" y="3369"/>
                  </a:lnTo>
                  <a:lnTo>
                    <a:pt x="7553" y="3212"/>
                  </a:lnTo>
                  <a:lnTo>
                    <a:pt x="7517" y="3057"/>
                  </a:lnTo>
                  <a:lnTo>
                    <a:pt x="7474" y="2904"/>
                  </a:lnTo>
                  <a:lnTo>
                    <a:pt x="7423" y="2754"/>
                  </a:lnTo>
                  <a:lnTo>
                    <a:pt x="7364" y="2607"/>
                  </a:lnTo>
                  <a:lnTo>
                    <a:pt x="7298" y="2463"/>
                  </a:lnTo>
                  <a:lnTo>
                    <a:pt x="7225" y="2322"/>
                  </a:lnTo>
                  <a:lnTo>
                    <a:pt x="7146" y="2186"/>
                  </a:lnTo>
                  <a:lnTo>
                    <a:pt x="7059" y="2055"/>
                  </a:lnTo>
                  <a:lnTo>
                    <a:pt x="6966" y="1928"/>
                  </a:lnTo>
                  <a:lnTo>
                    <a:pt x="6867" y="1807"/>
                  </a:lnTo>
                  <a:lnTo>
                    <a:pt x="6761" y="1691"/>
                  </a:lnTo>
                  <a:lnTo>
                    <a:pt x="6651" y="1582"/>
                  </a:lnTo>
                  <a:lnTo>
                    <a:pt x="6534" y="1478"/>
                  </a:lnTo>
                  <a:lnTo>
                    <a:pt x="6413" y="1381"/>
                  </a:lnTo>
                  <a:lnTo>
                    <a:pt x="6287" y="1291"/>
                  </a:lnTo>
                  <a:lnTo>
                    <a:pt x="6157" y="1207"/>
                  </a:lnTo>
                  <a:lnTo>
                    <a:pt x="6022" y="1131"/>
                  </a:lnTo>
                  <a:lnTo>
                    <a:pt x="5884" y="1062"/>
                  </a:lnTo>
                  <a:lnTo>
                    <a:pt x="5743" y="1001"/>
                  </a:lnTo>
                  <a:lnTo>
                    <a:pt x="5599" y="948"/>
                  </a:lnTo>
                  <a:lnTo>
                    <a:pt x="5453" y="903"/>
                  </a:lnTo>
                  <a:lnTo>
                    <a:pt x="5304" y="866"/>
                  </a:lnTo>
                  <a:lnTo>
                    <a:pt x="5154" y="837"/>
                  </a:lnTo>
                  <a:lnTo>
                    <a:pt x="5002" y="816"/>
                  </a:lnTo>
                  <a:lnTo>
                    <a:pt x="4850" y="803"/>
                  </a:lnTo>
                  <a:lnTo>
                    <a:pt x="4697" y="799"/>
                  </a:lnTo>
                  <a:lnTo>
                    <a:pt x="4697" y="799"/>
                  </a:lnTo>
                  <a:lnTo>
                    <a:pt x="4544" y="803"/>
                  </a:lnTo>
                  <a:lnTo>
                    <a:pt x="4392" y="816"/>
                  </a:lnTo>
                  <a:lnTo>
                    <a:pt x="4240" y="837"/>
                  </a:lnTo>
                  <a:lnTo>
                    <a:pt x="4090" y="866"/>
                  </a:lnTo>
                  <a:lnTo>
                    <a:pt x="3941" y="903"/>
                  </a:lnTo>
                  <a:lnTo>
                    <a:pt x="3794" y="948"/>
                  </a:lnTo>
                  <a:lnTo>
                    <a:pt x="3650" y="1002"/>
                  </a:lnTo>
                  <a:lnTo>
                    <a:pt x="3509" y="1063"/>
                  </a:lnTo>
                  <a:lnTo>
                    <a:pt x="3371" y="1132"/>
                  </a:lnTo>
                  <a:lnTo>
                    <a:pt x="3237" y="1208"/>
                  </a:lnTo>
                  <a:lnTo>
                    <a:pt x="3106" y="1291"/>
                  </a:lnTo>
                  <a:lnTo>
                    <a:pt x="2980" y="1382"/>
                  </a:lnTo>
                  <a:lnTo>
                    <a:pt x="2859" y="1479"/>
                  </a:lnTo>
                  <a:lnTo>
                    <a:pt x="2743" y="1582"/>
                  </a:lnTo>
                  <a:lnTo>
                    <a:pt x="2632" y="1692"/>
                  </a:lnTo>
                  <a:lnTo>
                    <a:pt x="2527" y="1808"/>
                  </a:lnTo>
                  <a:lnTo>
                    <a:pt x="2427" y="1929"/>
                  </a:lnTo>
                  <a:lnTo>
                    <a:pt x="2334" y="2056"/>
                  </a:lnTo>
                  <a:lnTo>
                    <a:pt x="2248" y="2187"/>
                  </a:lnTo>
                  <a:lnTo>
                    <a:pt x="2168" y="2323"/>
                  </a:lnTo>
                  <a:lnTo>
                    <a:pt x="2095" y="2464"/>
                  </a:lnTo>
                  <a:lnTo>
                    <a:pt x="2029" y="2608"/>
                  </a:lnTo>
                  <a:lnTo>
                    <a:pt x="1971" y="2755"/>
                  </a:lnTo>
                  <a:lnTo>
                    <a:pt x="1920" y="2905"/>
                  </a:lnTo>
                  <a:lnTo>
                    <a:pt x="1876" y="3058"/>
                  </a:lnTo>
                  <a:lnTo>
                    <a:pt x="1841" y="3213"/>
                  </a:lnTo>
                  <a:lnTo>
                    <a:pt x="1813" y="3370"/>
                  </a:lnTo>
                  <a:lnTo>
                    <a:pt x="1793" y="3528"/>
                  </a:lnTo>
                  <a:lnTo>
                    <a:pt x="1781" y="3688"/>
                  </a:lnTo>
                  <a:lnTo>
                    <a:pt x="1777" y="3847"/>
                  </a:lnTo>
                  <a:moveTo>
                    <a:pt x="0" y="7366"/>
                  </a:moveTo>
                  <a:lnTo>
                    <a:pt x="0" y="0"/>
                  </a:lnTo>
                  <a:lnTo>
                    <a:pt x="9398" y="0"/>
                  </a:lnTo>
                  <a:lnTo>
                    <a:pt x="9398" y="7366"/>
                  </a:lnTo>
                  <a:lnTo>
                    <a:pt x="0" y="7366"/>
                  </a:lnTo>
                </a:path>
              </a:pathLst>
            </a:custGeom>
            <a:solidFill>
              <a:srgbClr val="FFFFFF"/>
            </a:solidFill>
            <a:ln>
              <a:noFill/>
            </a:ln>
          </p:spPr>
        </p:sp>
      </p:grpSp>
      <p:sp>
        <p:nvSpPr>
          <p:cNvPr id="221" name="Google Shape;221;p2"/>
          <p:cNvSpPr/>
          <p:nvPr/>
        </p:nvSpPr>
        <p:spPr>
          <a:xfrm>
            <a:off x="6446651" y="4180675"/>
            <a:ext cx="24111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001E33"/>
                </a:solidFill>
                <a:latin typeface="Arial"/>
                <a:ea typeface="Arial"/>
                <a:cs typeface="Arial"/>
                <a:sym typeface="Arial"/>
              </a:rPr>
              <a:t>Simón</a:t>
            </a:r>
            <a:br>
              <a:rPr lang="en-US" sz="2200" b="0" i="0" u="none" strike="noStrike" cap="none">
                <a:solidFill>
                  <a:srgbClr val="001E33"/>
                </a:solidFill>
                <a:latin typeface="Arial"/>
                <a:ea typeface="Arial"/>
                <a:cs typeface="Arial"/>
                <a:sym typeface="Arial"/>
              </a:rPr>
            </a:br>
            <a:r>
              <a:rPr lang="en-US" sz="2200" b="0" i="0" u="none" strike="noStrike" cap="none">
                <a:solidFill>
                  <a:srgbClr val="001E33"/>
                </a:solidFill>
                <a:latin typeface="Arial"/>
                <a:ea typeface="Arial"/>
                <a:cs typeface="Arial"/>
                <a:sym typeface="Arial"/>
              </a:rPr>
              <a:t>Marín</a:t>
            </a:r>
            <a:endParaRPr sz="2200" b="0"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8" name="Google Shape;209;p2">
            <a:extLst>
              <a:ext uri="{FF2B5EF4-FFF2-40B4-BE49-F238E27FC236}">
                <a16:creationId xmlns:a16="http://schemas.microsoft.com/office/drawing/2014/main" id="{E4BD6C63-C922-426C-877B-CE0BD30A9466}"/>
              </a:ext>
            </a:extLst>
          </p:cNvPr>
          <p:cNvSpPr/>
          <p:nvPr/>
        </p:nvSpPr>
        <p:spPr>
          <a:xfrm>
            <a:off x="655429" y="4180675"/>
            <a:ext cx="2192760" cy="1106542"/>
          </a:xfrm>
          <a:prstGeom prst="rect">
            <a:avLst/>
          </a:prstGeom>
          <a:noFill/>
          <a:ln>
            <a:noFill/>
          </a:ln>
        </p:spPr>
        <p:txBody>
          <a:bodyPr spcFirstLastPara="1" wrap="square" lIns="90000" tIns="45000" rIns="90000" bIns="45000" anchor="t" anchorCtr="0">
            <a:spAutoFit/>
          </a:bodyPr>
          <a:lstStyle/>
          <a:p>
            <a:pPr algn="ctr">
              <a:buSzPts val="2200"/>
            </a:pPr>
            <a:r>
              <a:rPr lang="en-US" sz="2200" b="0" i="0" u="none" strike="noStrike" cap="none" dirty="0">
                <a:solidFill>
                  <a:srgbClr val="001E33"/>
                </a:solidFill>
                <a:latin typeface="Arial"/>
                <a:ea typeface="Arial"/>
                <a:cs typeface="Arial"/>
                <a:sym typeface="Arial"/>
              </a:rPr>
              <a:t>Viviana Hoyos Sierra</a:t>
            </a:r>
            <a:endParaRPr lang="en-US" sz="22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6"/>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230" name="Google Shape;230;p6"/>
          <p:cNvSpPr/>
          <p:nvPr/>
        </p:nvSpPr>
        <p:spPr>
          <a:xfrm>
            <a:off x="265328" y="376925"/>
            <a:ext cx="49593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Proceso de entrenamiento</a:t>
            </a:r>
            <a:endParaRPr sz="2200" b="0" i="0" u="none" strike="noStrike" cap="none">
              <a:solidFill>
                <a:srgbClr val="000000"/>
              </a:solidFill>
              <a:latin typeface="Arial"/>
              <a:ea typeface="Arial"/>
              <a:cs typeface="Arial"/>
              <a:sym typeface="Arial"/>
            </a:endParaRPr>
          </a:p>
        </p:txBody>
      </p:sp>
      <p:grpSp>
        <p:nvGrpSpPr>
          <p:cNvPr id="234" name="Google Shape;234;p6"/>
          <p:cNvGrpSpPr/>
          <p:nvPr/>
        </p:nvGrpSpPr>
        <p:grpSpPr>
          <a:xfrm>
            <a:off x="742075" y="1105249"/>
            <a:ext cx="2065125" cy="1375679"/>
            <a:chOff x="589675" y="1105249"/>
            <a:chExt cx="2065125" cy="1375679"/>
          </a:xfrm>
        </p:grpSpPr>
        <p:pic>
          <p:nvPicPr>
            <p:cNvPr id="235" name="Google Shape;235;p6"/>
            <p:cNvPicPr preferRelativeResize="0"/>
            <p:nvPr/>
          </p:nvPicPr>
          <p:blipFill rotWithShape="1">
            <a:blip r:embed="rId4">
              <a:alphaModFix/>
            </a:blip>
            <a:srcRect/>
            <a:stretch/>
          </p:blipFill>
          <p:spPr>
            <a:xfrm>
              <a:off x="589675" y="1410049"/>
              <a:ext cx="1607925" cy="1070879"/>
            </a:xfrm>
            <a:prstGeom prst="rect">
              <a:avLst/>
            </a:prstGeom>
            <a:noFill/>
            <a:ln w="28575" cap="flat" cmpd="sng">
              <a:solidFill>
                <a:srgbClr val="001E33"/>
              </a:solidFill>
              <a:prstDash val="solid"/>
              <a:round/>
              <a:headEnd type="none" w="sm" len="sm"/>
              <a:tailEnd type="none" w="sm" len="sm"/>
            </a:ln>
          </p:spPr>
        </p:pic>
        <p:pic>
          <p:nvPicPr>
            <p:cNvPr id="236" name="Google Shape;236;p6"/>
            <p:cNvPicPr preferRelativeResize="0"/>
            <p:nvPr/>
          </p:nvPicPr>
          <p:blipFill rotWithShape="1">
            <a:blip r:embed="rId4">
              <a:alphaModFix/>
            </a:blip>
            <a:srcRect/>
            <a:stretch/>
          </p:blipFill>
          <p:spPr>
            <a:xfrm>
              <a:off x="818275" y="1257649"/>
              <a:ext cx="1607925" cy="1070879"/>
            </a:xfrm>
            <a:prstGeom prst="rect">
              <a:avLst/>
            </a:prstGeom>
            <a:noFill/>
            <a:ln w="28575" cap="flat" cmpd="sng">
              <a:solidFill>
                <a:srgbClr val="001E33"/>
              </a:solidFill>
              <a:prstDash val="solid"/>
              <a:round/>
              <a:headEnd type="none" w="sm" len="sm"/>
              <a:tailEnd type="none" w="sm" len="sm"/>
            </a:ln>
          </p:spPr>
        </p:pic>
        <p:pic>
          <p:nvPicPr>
            <p:cNvPr id="237" name="Google Shape;237;p6"/>
            <p:cNvPicPr preferRelativeResize="0"/>
            <p:nvPr/>
          </p:nvPicPr>
          <p:blipFill rotWithShape="1">
            <a:blip r:embed="rId4">
              <a:alphaModFix/>
            </a:blip>
            <a:srcRect/>
            <a:stretch/>
          </p:blipFill>
          <p:spPr>
            <a:xfrm>
              <a:off x="1046875" y="1105249"/>
              <a:ext cx="1607925" cy="1070879"/>
            </a:xfrm>
            <a:prstGeom prst="rect">
              <a:avLst/>
            </a:prstGeom>
            <a:noFill/>
            <a:ln w="28575" cap="flat" cmpd="sng">
              <a:solidFill>
                <a:srgbClr val="001E33"/>
              </a:solidFill>
              <a:prstDash val="solid"/>
              <a:round/>
              <a:headEnd type="none" w="sm" len="sm"/>
              <a:tailEnd type="none" w="sm" len="sm"/>
            </a:ln>
          </p:spPr>
        </p:pic>
      </p:grpSp>
      <p:grpSp>
        <p:nvGrpSpPr>
          <p:cNvPr id="238" name="Google Shape;238;p6"/>
          <p:cNvGrpSpPr/>
          <p:nvPr/>
        </p:nvGrpSpPr>
        <p:grpSpPr>
          <a:xfrm>
            <a:off x="789425" y="3608150"/>
            <a:ext cx="2093976" cy="1600200"/>
            <a:chOff x="484625" y="3608150"/>
            <a:chExt cx="2093976" cy="1600200"/>
          </a:xfrm>
        </p:grpSpPr>
        <p:pic>
          <p:nvPicPr>
            <p:cNvPr id="239" name="Google Shape;239;p6"/>
            <p:cNvPicPr preferRelativeResize="0"/>
            <p:nvPr/>
          </p:nvPicPr>
          <p:blipFill rotWithShape="1">
            <a:blip r:embed="rId5">
              <a:alphaModFix/>
            </a:blip>
            <a:srcRect/>
            <a:stretch/>
          </p:blipFill>
          <p:spPr>
            <a:xfrm>
              <a:off x="484625" y="4065350"/>
              <a:ext cx="1712976" cy="1143000"/>
            </a:xfrm>
            <a:prstGeom prst="rect">
              <a:avLst/>
            </a:prstGeom>
            <a:noFill/>
            <a:ln w="28575" cap="flat" cmpd="sng">
              <a:solidFill>
                <a:srgbClr val="0563C1"/>
              </a:solidFill>
              <a:prstDash val="solid"/>
              <a:round/>
              <a:headEnd type="none" w="sm" len="sm"/>
              <a:tailEnd type="none" w="sm" len="sm"/>
            </a:ln>
          </p:spPr>
        </p:pic>
        <p:pic>
          <p:nvPicPr>
            <p:cNvPr id="240" name="Google Shape;240;p6"/>
            <p:cNvPicPr preferRelativeResize="0"/>
            <p:nvPr/>
          </p:nvPicPr>
          <p:blipFill rotWithShape="1">
            <a:blip r:embed="rId5">
              <a:alphaModFix/>
            </a:blip>
            <a:srcRect/>
            <a:stretch/>
          </p:blipFill>
          <p:spPr>
            <a:xfrm>
              <a:off x="637025" y="3836750"/>
              <a:ext cx="1712976" cy="1143000"/>
            </a:xfrm>
            <a:prstGeom prst="rect">
              <a:avLst/>
            </a:prstGeom>
            <a:noFill/>
            <a:ln w="28575" cap="flat" cmpd="sng">
              <a:solidFill>
                <a:srgbClr val="0563C1"/>
              </a:solidFill>
              <a:prstDash val="solid"/>
              <a:round/>
              <a:headEnd type="none" w="sm" len="sm"/>
              <a:tailEnd type="none" w="sm" len="sm"/>
            </a:ln>
          </p:spPr>
        </p:pic>
        <p:pic>
          <p:nvPicPr>
            <p:cNvPr id="241" name="Google Shape;241;p6"/>
            <p:cNvPicPr preferRelativeResize="0"/>
            <p:nvPr/>
          </p:nvPicPr>
          <p:blipFill rotWithShape="1">
            <a:blip r:embed="rId5">
              <a:alphaModFix/>
            </a:blip>
            <a:srcRect/>
            <a:stretch/>
          </p:blipFill>
          <p:spPr>
            <a:xfrm>
              <a:off x="865625" y="3608150"/>
              <a:ext cx="1712976" cy="1143000"/>
            </a:xfrm>
            <a:prstGeom prst="rect">
              <a:avLst/>
            </a:prstGeom>
            <a:noFill/>
            <a:ln w="28575" cap="flat" cmpd="sng">
              <a:solidFill>
                <a:srgbClr val="0563C1"/>
              </a:solidFill>
              <a:prstDash val="solid"/>
              <a:round/>
              <a:headEnd type="none" w="sm" len="sm"/>
              <a:tailEnd type="none" w="sm" len="sm"/>
            </a:ln>
          </p:spPr>
        </p:pic>
      </p:grpSp>
      <p:sp>
        <p:nvSpPr>
          <p:cNvPr id="242" name="Google Shape;242;p6"/>
          <p:cNvSpPr/>
          <p:nvPr/>
        </p:nvSpPr>
        <p:spPr>
          <a:xfrm>
            <a:off x="-9813" y="256587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Imágenes de ganado enfermo</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43" name="Google Shape;243;p6"/>
          <p:cNvSpPr/>
          <p:nvPr/>
        </p:nvSpPr>
        <p:spPr>
          <a:xfrm>
            <a:off x="142587" y="523287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563C1"/>
                </a:solidFill>
                <a:latin typeface="Arial"/>
                <a:ea typeface="Arial"/>
                <a:cs typeface="Arial"/>
                <a:sym typeface="Arial"/>
              </a:rPr>
              <a:t>Imágenes del ganado sano</a:t>
            </a:r>
            <a:endParaRPr sz="2200" b="1" i="0" u="none" strike="noStrike" cap="none">
              <a:solidFill>
                <a:srgbClr val="0563C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44" name="Google Shape;244;p6"/>
          <p:cNvSpPr/>
          <p:nvPr/>
        </p:nvSpPr>
        <p:spPr>
          <a:xfrm>
            <a:off x="7080850" y="2124675"/>
            <a:ext cx="2221200" cy="1767300"/>
          </a:xfrm>
          <a:prstGeom prst="cube">
            <a:avLst>
              <a:gd name="adj" fmla="val 25000"/>
            </a:avLst>
          </a:prstGeom>
          <a:solidFill>
            <a:srgbClr val="001E3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US" sz="1700" b="1" i="0" u="none" strike="noStrike" cap="none">
                <a:solidFill>
                  <a:schemeClr val="accent4"/>
                </a:solidFill>
                <a:latin typeface="Arial"/>
                <a:ea typeface="Arial"/>
                <a:cs typeface="Arial"/>
                <a:sym typeface="Arial"/>
              </a:rPr>
              <a:t>Red neuronal conv</a:t>
            </a:r>
            <a:r>
              <a:rPr lang="en-US" sz="1700" b="1">
                <a:solidFill>
                  <a:schemeClr val="accent4"/>
                </a:solidFill>
              </a:rPr>
              <a:t>olucional</a:t>
            </a:r>
            <a:endParaRPr sz="1700" b="1" i="0" u="none" strike="noStrike" cap="none">
              <a:solidFill>
                <a:schemeClr val="accent4"/>
              </a:solidFill>
              <a:latin typeface="Arial"/>
              <a:ea typeface="Arial"/>
              <a:cs typeface="Arial"/>
              <a:sym typeface="Arial"/>
            </a:endParaRPr>
          </a:p>
        </p:txBody>
      </p:sp>
      <p:grpSp>
        <p:nvGrpSpPr>
          <p:cNvPr id="245" name="Google Shape;245;p6"/>
          <p:cNvGrpSpPr/>
          <p:nvPr/>
        </p:nvGrpSpPr>
        <p:grpSpPr>
          <a:xfrm>
            <a:off x="10128850" y="2018775"/>
            <a:ext cx="1337625" cy="2131500"/>
            <a:chOff x="10299150" y="1494000"/>
            <a:chExt cx="1337625" cy="2131500"/>
          </a:xfrm>
        </p:grpSpPr>
        <p:sp>
          <p:nvSpPr>
            <p:cNvPr id="246" name="Google Shape;246;p6"/>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6"/>
            <p:cNvSpPr/>
            <p:nvPr/>
          </p:nvSpPr>
          <p:spPr>
            <a:xfrm>
              <a:off x="10299150" y="21036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6"/>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6"/>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6"/>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6"/>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6"/>
            <p:cNvSpPr/>
            <p:nvPr/>
          </p:nvSpPr>
          <p:spPr>
            <a:xfrm>
              <a:off x="11361075" y="2718275"/>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6"/>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6"/>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55" name="Google Shape;255;p6"/>
            <p:cNvCxnSpPr>
              <a:stCxn id="246" idx="5"/>
              <a:endCxn id="251"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56" name="Google Shape;256;p6"/>
            <p:cNvCxnSpPr>
              <a:stCxn id="247" idx="6"/>
              <a:endCxn id="249" idx="1"/>
            </p:cNvCxnSpPr>
            <p:nvPr/>
          </p:nvCxnSpPr>
          <p:spPr>
            <a:xfrm>
              <a:off x="10574850" y="2254950"/>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57" name="Google Shape;257;p6"/>
            <p:cNvCxnSpPr>
              <a:stCxn id="248" idx="6"/>
              <a:endCxn id="250"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258" name="Google Shape;258;p6"/>
            <p:cNvCxnSpPr>
              <a:stCxn id="254" idx="7"/>
              <a:endCxn id="250"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259" name="Google Shape;259;p6"/>
            <p:cNvCxnSpPr>
              <a:stCxn id="248" idx="7"/>
              <a:endCxn id="249"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60" name="Google Shape;260;p6"/>
            <p:cNvCxnSpPr>
              <a:stCxn id="247" idx="7"/>
              <a:endCxn id="251"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261" name="Google Shape;261;p6"/>
            <p:cNvCxnSpPr>
              <a:stCxn id="249" idx="7"/>
              <a:endCxn id="253"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262" name="Google Shape;262;p6"/>
            <p:cNvCxnSpPr>
              <a:stCxn id="251" idx="5"/>
              <a:endCxn id="252"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263" name="Google Shape;263;p6"/>
            <p:cNvCxnSpPr>
              <a:stCxn id="250" idx="6"/>
              <a:endCxn id="252"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264" name="Google Shape;264;p6"/>
            <p:cNvCxnSpPr>
              <a:stCxn id="249" idx="6"/>
              <a:endCxn id="252"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265" name="Google Shape;265;p6"/>
            <p:cNvCxnSpPr>
              <a:stCxn id="250" idx="7"/>
              <a:endCxn id="253"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sp>
        <p:nvSpPr>
          <p:cNvPr id="266" name="Google Shape;266;p6"/>
          <p:cNvSpPr/>
          <p:nvPr/>
        </p:nvSpPr>
        <p:spPr>
          <a:xfrm>
            <a:off x="6201687" y="418247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Algoritmo de</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Clasificación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67" name="Google Shape;267;p6"/>
          <p:cNvSpPr/>
          <p:nvPr/>
        </p:nvSpPr>
        <p:spPr>
          <a:xfrm>
            <a:off x="8944887" y="418247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Modelo de</a:t>
            </a:r>
            <a:br>
              <a:rPr lang="en-US" sz="2200" b="1" i="0" u="none" strike="noStrike" cap="none">
                <a:solidFill>
                  <a:srgbClr val="001E33"/>
                </a:solidFill>
                <a:latin typeface="Arial"/>
                <a:ea typeface="Arial"/>
                <a:cs typeface="Arial"/>
                <a:sym typeface="Arial"/>
              </a:rPr>
            </a:br>
            <a:r>
              <a:rPr lang="en-US" sz="2200" b="1">
                <a:solidFill>
                  <a:srgbClr val="001E33"/>
                </a:solidFill>
              </a:rPr>
              <a:t>Clasificación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cxnSp>
        <p:nvCxnSpPr>
          <p:cNvPr id="268" name="Google Shape;268;p6"/>
          <p:cNvCxnSpPr>
            <a:stCxn id="237" idx="3"/>
          </p:cNvCxnSpPr>
          <p:nvPr/>
        </p:nvCxnSpPr>
        <p:spPr>
          <a:xfrm>
            <a:off x="2807200" y="1640689"/>
            <a:ext cx="4249500" cy="1192500"/>
          </a:xfrm>
          <a:prstGeom prst="straightConnector1">
            <a:avLst/>
          </a:prstGeom>
          <a:noFill/>
          <a:ln w="38100" cap="flat" cmpd="sng">
            <a:solidFill>
              <a:schemeClr val="accent5"/>
            </a:solidFill>
            <a:prstDash val="solid"/>
            <a:round/>
            <a:headEnd type="none" w="sm" len="sm"/>
            <a:tailEnd type="triangle" w="med" len="med"/>
          </a:ln>
        </p:spPr>
      </p:cxnSp>
      <p:cxnSp>
        <p:nvCxnSpPr>
          <p:cNvPr id="269" name="Google Shape;269;p6"/>
          <p:cNvCxnSpPr/>
          <p:nvPr/>
        </p:nvCxnSpPr>
        <p:spPr>
          <a:xfrm rot="10800000" flipH="1">
            <a:off x="2883550" y="3627638"/>
            <a:ext cx="4140600" cy="552000"/>
          </a:xfrm>
          <a:prstGeom prst="straightConnector1">
            <a:avLst/>
          </a:prstGeom>
          <a:noFill/>
          <a:ln w="38100" cap="flat" cmpd="sng">
            <a:solidFill>
              <a:schemeClr val="accent5"/>
            </a:solidFill>
            <a:prstDash val="solid"/>
            <a:round/>
            <a:headEnd type="none" w="sm" len="sm"/>
            <a:tailEnd type="triangle" w="med" len="med"/>
          </a:ln>
        </p:spPr>
      </p:cxnSp>
      <p:cxnSp>
        <p:nvCxnSpPr>
          <p:cNvPr id="270" name="Google Shape;270;p6"/>
          <p:cNvCxnSpPr/>
          <p:nvPr/>
        </p:nvCxnSpPr>
        <p:spPr>
          <a:xfrm rot="10800000" flipH="1">
            <a:off x="9293975" y="3229200"/>
            <a:ext cx="834900" cy="9300"/>
          </a:xfrm>
          <a:prstGeom prst="straightConnector1">
            <a:avLst/>
          </a:prstGeom>
          <a:noFill/>
          <a:ln w="38100" cap="flat" cmpd="sng">
            <a:solidFill>
              <a:schemeClr val="accent5"/>
            </a:solidFill>
            <a:prstDash val="solid"/>
            <a:round/>
            <a:headEnd type="none" w="sm" len="sm"/>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pic>
        <p:nvPicPr>
          <p:cNvPr id="278" name="Google Shape;278;gadd317ae2b_0_271"/>
          <p:cNvPicPr preferRelativeResize="0"/>
          <p:nvPr/>
        </p:nvPicPr>
        <p:blipFill rotWithShape="1">
          <a:blip r:embed="rId3">
            <a:alphaModFix/>
          </a:blip>
          <a:srcRect/>
          <a:stretch/>
        </p:blipFill>
        <p:spPr>
          <a:xfrm>
            <a:off x="-2880" y="0"/>
            <a:ext cx="12196077" cy="6855841"/>
          </a:xfrm>
          <a:prstGeom prst="rect">
            <a:avLst/>
          </a:prstGeom>
          <a:noFill/>
          <a:ln>
            <a:noFill/>
          </a:ln>
        </p:spPr>
      </p:pic>
      <p:sp>
        <p:nvSpPr>
          <p:cNvPr id="279" name="Google Shape;279;gadd317ae2b_0_271"/>
          <p:cNvSpPr/>
          <p:nvPr/>
        </p:nvSpPr>
        <p:spPr>
          <a:xfrm>
            <a:off x="265325" y="376925"/>
            <a:ext cx="34626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Proceso de </a:t>
            </a:r>
            <a:r>
              <a:rPr lang="en-US" sz="2200" b="1">
                <a:solidFill>
                  <a:srgbClr val="FFFFFF"/>
                </a:solidFill>
              </a:rPr>
              <a:t>validación</a:t>
            </a:r>
            <a:endParaRPr sz="2200" b="0" i="0" u="none" strike="noStrike" cap="none">
              <a:solidFill>
                <a:srgbClr val="000000"/>
              </a:solidFill>
              <a:latin typeface="Arial"/>
              <a:ea typeface="Arial"/>
              <a:cs typeface="Arial"/>
              <a:sym typeface="Arial"/>
            </a:endParaRPr>
          </a:p>
        </p:txBody>
      </p:sp>
      <p:sp>
        <p:nvSpPr>
          <p:cNvPr id="283" name="Google Shape;283;gadd317ae2b_0_271"/>
          <p:cNvSpPr/>
          <p:nvPr/>
        </p:nvSpPr>
        <p:spPr>
          <a:xfrm>
            <a:off x="-86013" y="416607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Imagen del ganado</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84" name="Google Shape;284;gadd317ae2b_0_271"/>
          <p:cNvSpPr/>
          <p:nvPr/>
        </p:nvSpPr>
        <p:spPr>
          <a:xfrm>
            <a:off x="3728050" y="2200875"/>
            <a:ext cx="2221200" cy="1767300"/>
          </a:xfrm>
          <a:prstGeom prst="cube">
            <a:avLst>
              <a:gd name="adj" fmla="val 25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2200"/>
              <a:buFont typeface="Arial"/>
              <a:buNone/>
              <a:tabLst/>
              <a:defRPr/>
            </a:pPr>
            <a:r>
              <a:rPr kumimoji="0" lang="en-US" sz="1800" b="1" i="0" u="none" strike="noStrike" kern="0" cap="none" spc="0" normalizeH="0" baseline="0" noProof="0" dirty="0" err="1">
                <a:ln>
                  <a:noFill/>
                </a:ln>
                <a:solidFill>
                  <a:srgbClr val="001E33"/>
                </a:solidFill>
                <a:effectLst/>
                <a:uLnTx/>
                <a:uFillTx/>
                <a:latin typeface="Arial"/>
                <a:ea typeface="Arial"/>
                <a:cs typeface="Arial"/>
                <a:sym typeface="Arial"/>
              </a:rPr>
              <a:t>Tallado</a:t>
            </a:r>
            <a:r>
              <a:rPr kumimoji="0" lang="en-US" sz="1800" b="1" i="0" u="none" strike="noStrike" kern="0" cap="none" spc="0" normalizeH="0" baseline="0" noProof="0" dirty="0">
                <a:ln>
                  <a:noFill/>
                </a:ln>
                <a:solidFill>
                  <a:srgbClr val="001E33"/>
                </a:solidFill>
                <a:effectLst/>
                <a:uLnTx/>
                <a:uFillTx/>
                <a:latin typeface="Arial"/>
                <a:ea typeface="Arial"/>
                <a:cs typeface="Arial"/>
                <a:sym typeface="Arial"/>
              </a:rPr>
              <a:t> de </a:t>
            </a:r>
            <a:r>
              <a:rPr kumimoji="0" lang="en-US" sz="1800" b="1" i="0" u="none" strike="noStrike" kern="0" cap="none" spc="0" normalizeH="0" baseline="0" noProof="0" dirty="0" err="1">
                <a:ln>
                  <a:noFill/>
                </a:ln>
                <a:solidFill>
                  <a:srgbClr val="001E33"/>
                </a:solidFill>
                <a:effectLst/>
                <a:uLnTx/>
                <a:uFillTx/>
                <a:latin typeface="Arial"/>
                <a:ea typeface="Arial"/>
                <a:cs typeface="Arial"/>
                <a:sym typeface="Arial"/>
              </a:rPr>
              <a:t>costura</a:t>
            </a:r>
            <a:endParaRPr kumimoji="0" lang="en-US" sz="1800" b="1" i="0" u="none" strike="noStrike" kern="0" cap="none" spc="0" normalizeH="0" baseline="0" noProof="0" dirty="0">
              <a:ln>
                <a:noFill/>
              </a:ln>
              <a:solidFill>
                <a:srgbClr val="001E33"/>
              </a:solidFill>
              <a:effectLst/>
              <a:uLnTx/>
              <a:uFillTx/>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1800" b="1" i="0" u="none" strike="noStrike" cap="none" dirty="0">
                <a:solidFill>
                  <a:srgbClr val="001E33"/>
                </a:solidFill>
                <a:latin typeface="Arial"/>
                <a:ea typeface="Arial"/>
                <a:cs typeface="Arial"/>
                <a:sym typeface="Arial"/>
              </a:rPr>
              <a:t> </a:t>
            </a:r>
            <a:r>
              <a:rPr lang="en-US" sz="1800" b="1" dirty="0" err="1">
                <a:solidFill>
                  <a:srgbClr val="001E33"/>
                </a:solidFill>
              </a:rPr>
              <a:t>Algoritmo</a:t>
            </a:r>
            <a:r>
              <a:rPr lang="en-US" sz="1800" b="1" dirty="0">
                <a:solidFill>
                  <a:srgbClr val="001E33"/>
                </a:solidFill>
              </a:rPr>
              <a:t>, </a:t>
            </a:r>
            <a:r>
              <a:rPr lang="en-US" sz="1800" b="1" dirty="0" err="1">
                <a:solidFill>
                  <a:srgbClr val="001E33"/>
                </a:solidFill>
              </a:rPr>
              <a:t>Recorrido</a:t>
            </a:r>
            <a:r>
              <a:rPr lang="en-US" sz="1800" b="1" dirty="0">
                <a:solidFill>
                  <a:srgbClr val="001E33"/>
                </a:solidFill>
              </a:rPr>
              <a:t> de </a:t>
            </a:r>
            <a:r>
              <a:rPr lang="en-US" sz="1800" b="1" dirty="0" err="1">
                <a:solidFill>
                  <a:srgbClr val="001E33"/>
                </a:solidFill>
              </a:rPr>
              <a:t>Longitud</a:t>
            </a:r>
            <a:endParaRPr lang="en-US" sz="1800" b="1" i="0" u="none" strike="noStrike" cap="none" dirty="0">
              <a:solidFill>
                <a:srgbClr val="001E33"/>
              </a:solidFill>
              <a:latin typeface="Arial"/>
              <a:ea typeface="Arial"/>
              <a:cs typeface="Arial"/>
              <a:sym typeface="Arial"/>
            </a:endParaRPr>
          </a:p>
        </p:txBody>
      </p:sp>
      <p:grpSp>
        <p:nvGrpSpPr>
          <p:cNvPr id="285" name="Google Shape;285;gadd317ae2b_0_271"/>
          <p:cNvGrpSpPr/>
          <p:nvPr/>
        </p:nvGrpSpPr>
        <p:grpSpPr>
          <a:xfrm>
            <a:off x="7004650" y="2094975"/>
            <a:ext cx="1337625" cy="2131500"/>
            <a:chOff x="10299150" y="1494000"/>
            <a:chExt cx="1337625" cy="2131500"/>
          </a:xfrm>
        </p:grpSpPr>
        <p:sp>
          <p:nvSpPr>
            <p:cNvPr id="286" name="Google Shape;286;gadd317ae2b_0_27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gadd317ae2b_0_271"/>
            <p:cNvSpPr/>
            <p:nvPr/>
          </p:nvSpPr>
          <p:spPr>
            <a:xfrm>
              <a:off x="10299150" y="21036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gadd317ae2b_0_27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gadd317ae2b_0_27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gadd317ae2b_0_27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gadd317ae2b_0_27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gadd317ae2b_0_271"/>
            <p:cNvSpPr/>
            <p:nvPr/>
          </p:nvSpPr>
          <p:spPr>
            <a:xfrm>
              <a:off x="11361075" y="2718275"/>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gadd317ae2b_0_27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gadd317ae2b_0_27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95" name="Google Shape;295;gadd317ae2b_0_271"/>
            <p:cNvCxnSpPr>
              <a:stCxn id="286" idx="5"/>
              <a:endCxn id="291"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96" name="Google Shape;296;gadd317ae2b_0_271"/>
            <p:cNvCxnSpPr>
              <a:stCxn id="287" idx="6"/>
              <a:endCxn id="289" idx="1"/>
            </p:cNvCxnSpPr>
            <p:nvPr/>
          </p:nvCxnSpPr>
          <p:spPr>
            <a:xfrm>
              <a:off x="10574850" y="2254950"/>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97" name="Google Shape;297;gadd317ae2b_0_271"/>
            <p:cNvCxnSpPr>
              <a:stCxn id="288" idx="6"/>
              <a:endCxn id="290"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298" name="Google Shape;298;gadd317ae2b_0_271"/>
            <p:cNvCxnSpPr>
              <a:stCxn id="294" idx="7"/>
              <a:endCxn id="290"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299" name="Google Shape;299;gadd317ae2b_0_271"/>
            <p:cNvCxnSpPr>
              <a:stCxn id="288" idx="7"/>
              <a:endCxn id="289"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00" name="Google Shape;300;gadd317ae2b_0_271"/>
            <p:cNvCxnSpPr>
              <a:stCxn id="287" idx="7"/>
              <a:endCxn id="291"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301" name="Google Shape;301;gadd317ae2b_0_271"/>
            <p:cNvCxnSpPr>
              <a:stCxn id="289" idx="7"/>
              <a:endCxn id="293"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302" name="Google Shape;302;gadd317ae2b_0_271"/>
            <p:cNvCxnSpPr>
              <a:stCxn id="291" idx="5"/>
              <a:endCxn id="292"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303" name="Google Shape;303;gadd317ae2b_0_271"/>
            <p:cNvCxnSpPr>
              <a:stCxn id="290" idx="6"/>
              <a:endCxn id="292"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304" name="Google Shape;304;gadd317ae2b_0_271"/>
            <p:cNvCxnSpPr>
              <a:stCxn id="289" idx="6"/>
              <a:endCxn id="292"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305" name="Google Shape;305;gadd317ae2b_0_271"/>
            <p:cNvCxnSpPr>
              <a:stCxn id="290" idx="7"/>
              <a:endCxn id="293"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sp>
        <p:nvSpPr>
          <p:cNvPr id="306" name="Google Shape;306;gadd317ae2b_0_271"/>
          <p:cNvSpPr/>
          <p:nvPr/>
        </p:nvSpPr>
        <p:spPr>
          <a:xfrm>
            <a:off x="2925087" y="4106275"/>
            <a:ext cx="3544500" cy="759900"/>
          </a:xfrm>
          <a:prstGeom prst="rect">
            <a:avLst/>
          </a:prstGeom>
          <a:noFill/>
          <a:ln>
            <a:noFill/>
          </a:ln>
        </p:spPr>
        <p:txBody>
          <a:bodyPr spcFirstLastPara="1" wrap="square" lIns="90000" tIns="45000" rIns="90000" bIns="45000"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2200"/>
              <a:buFont typeface="Arial"/>
              <a:buNone/>
              <a:tabLst/>
              <a:defRPr/>
            </a:pPr>
            <a:r>
              <a:rPr kumimoji="0" lang="en-US" sz="2200" b="1" i="0" u="none" strike="noStrike" kern="0" cap="none" spc="0" normalizeH="0" baseline="0" noProof="0" dirty="0" err="1">
                <a:ln>
                  <a:noFill/>
                </a:ln>
                <a:solidFill>
                  <a:srgbClr val="001E33"/>
                </a:solidFill>
                <a:effectLst/>
                <a:uLnTx/>
                <a:uFillTx/>
                <a:latin typeface="Arial"/>
                <a:ea typeface="Arial"/>
                <a:cs typeface="Arial"/>
                <a:sym typeface="Arial"/>
              </a:rPr>
              <a:t>Tallado</a:t>
            </a:r>
            <a:r>
              <a:rPr kumimoji="0" lang="en-US" sz="2200" b="1" i="0" u="none" strike="noStrike" kern="0" cap="none" spc="0" normalizeH="0" baseline="0" noProof="0" dirty="0">
                <a:ln>
                  <a:noFill/>
                </a:ln>
                <a:solidFill>
                  <a:srgbClr val="001E33"/>
                </a:solidFill>
                <a:effectLst/>
                <a:uLnTx/>
                <a:uFillTx/>
                <a:latin typeface="Arial"/>
                <a:ea typeface="Arial"/>
                <a:cs typeface="Arial"/>
                <a:sym typeface="Arial"/>
              </a:rPr>
              <a:t> de </a:t>
            </a:r>
            <a:r>
              <a:rPr kumimoji="0" lang="en-US" sz="2200" b="1" i="0" u="none" strike="noStrike" kern="0" cap="none" spc="0" normalizeH="0" baseline="0" noProof="0" dirty="0" err="1">
                <a:ln>
                  <a:noFill/>
                </a:ln>
                <a:solidFill>
                  <a:srgbClr val="001E33"/>
                </a:solidFill>
                <a:effectLst/>
                <a:uLnTx/>
                <a:uFillTx/>
                <a:latin typeface="Arial"/>
                <a:ea typeface="Arial"/>
                <a:cs typeface="Arial"/>
                <a:sym typeface="Arial"/>
              </a:rPr>
              <a:t>costura</a:t>
            </a:r>
            <a:endParaRPr kumimoji="0" lang="en-US" sz="2200" b="1" i="0" u="none" strike="noStrike" kern="0" cap="none" spc="0" normalizeH="0" baseline="0" noProof="0" dirty="0">
              <a:ln>
                <a:noFill/>
              </a:ln>
              <a:solidFill>
                <a:srgbClr val="001E33"/>
              </a:solidFill>
              <a:effectLst/>
              <a:uLnTx/>
              <a:uFillTx/>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latin typeface="Arial"/>
                <a:ea typeface="Arial"/>
                <a:cs typeface="Arial"/>
                <a:sym typeface="Arial"/>
              </a:rPr>
              <a:t> </a:t>
            </a:r>
            <a:r>
              <a:rPr lang="en-US" sz="2200" b="1" dirty="0" err="1">
                <a:solidFill>
                  <a:srgbClr val="001E33"/>
                </a:solidFill>
              </a:rPr>
              <a:t>Algoritmo</a:t>
            </a:r>
            <a:r>
              <a:rPr lang="en-US" sz="2200" b="1" dirty="0">
                <a:solidFill>
                  <a:srgbClr val="001E33"/>
                </a:solidFill>
              </a:rPr>
              <a:t>, </a:t>
            </a:r>
            <a:r>
              <a:rPr lang="en-US" sz="2200" b="1" dirty="0" err="1">
                <a:solidFill>
                  <a:srgbClr val="001E33"/>
                </a:solidFill>
              </a:rPr>
              <a:t>Recorrido</a:t>
            </a:r>
            <a:r>
              <a:rPr lang="en-US" sz="2200" b="1" dirty="0">
                <a:solidFill>
                  <a:srgbClr val="001E33"/>
                </a:solidFill>
              </a:rPr>
              <a:t> de </a:t>
            </a:r>
            <a:r>
              <a:rPr lang="en-US" sz="2200" b="1" dirty="0" err="1">
                <a:solidFill>
                  <a:srgbClr val="001E33"/>
                </a:solidFill>
              </a:rPr>
              <a:t>Longitud</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1E33"/>
              </a:solidFill>
              <a:latin typeface="Arial"/>
              <a:ea typeface="Arial"/>
              <a:cs typeface="Arial"/>
              <a:sym typeface="Arial"/>
            </a:endParaRPr>
          </a:p>
        </p:txBody>
      </p:sp>
      <p:sp>
        <p:nvSpPr>
          <p:cNvPr id="307" name="Google Shape;307;gadd317ae2b_0_271"/>
          <p:cNvSpPr/>
          <p:nvPr/>
        </p:nvSpPr>
        <p:spPr>
          <a:xfrm>
            <a:off x="5820687" y="425867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a:solidFill>
                  <a:srgbClr val="001E33"/>
                </a:solidFill>
              </a:rPr>
              <a:t>Modelo de </a:t>
            </a:r>
            <a:br>
              <a:rPr lang="en-US" sz="2200" b="1">
                <a:solidFill>
                  <a:srgbClr val="001E33"/>
                </a:solidFill>
              </a:rPr>
            </a:br>
            <a:r>
              <a:rPr lang="en-US" sz="2200" b="1">
                <a:solidFill>
                  <a:srgbClr val="001E33"/>
                </a:solidFill>
              </a:rPr>
              <a:t>Clasificación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cxnSp>
        <p:nvCxnSpPr>
          <p:cNvPr id="308" name="Google Shape;308;gadd317ae2b_0_271"/>
          <p:cNvCxnSpPr/>
          <p:nvPr/>
        </p:nvCxnSpPr>
        <p:spPr>
          <a:xfrm>
            <a:off x="2654800" y="3164688"/>
            <a:ext cx="1027800" cy="21900"/>
          </a:xfrm>
          <a:prstGeom prst="straightConnector1">
            <a:avLst/>
          </a:prstGeom>
          <a:noFill/>
          <a:ln w="38100" cap="flat" cmpd="sng">
            <a:solidFill>
              <a:schemeClr val="accent5"/>
            </a:solidFill>
            <a:prstDash val="solid"/>
            <a:round/>
            <a:headEnd type="none" w="sm" len="sm"/>
            <a:tailEnd type="triangle" w="med" len="med"/>
          </a:ln>
        </p:spPr>
      </p:cxnSp>
      <p:cxnSp>
        <p:nvCxnSpPr>
          <p:cNvPr id="309" name="Google Shape;309;gadd317ae2b_0_271"/>
          <p:cNvCxnSpPr/>
          <p:nvPr/>
        </p:nvCxnSpPr>
        <p:spPr>
          <a:xfrm rot="10800000" flipH="1">
            <a:off x="6017350" y="3229238"/>
            <a:ext cx="834900" cy="9300"/>
          </a:xfrm>
          <a:prstGeom prst="straightConnector1">
            <a:avLst/>
          </a:prstGeom>
          <a:noFill/>
          <a:ln w="38100" cap="flat" cmpd="sng">
            <a:solidFill>
              <a:schemeClr val="accent5"/>
            </a:solidFill>
            <a:prstDash val="solid"/>
            <a:round/>
            <a:headEnd type="none" w="sm" len="sm"/>
            <a:tailEnd type="triangle" w="med" len="med"/>
          </a:ln>
        </p:spPr>
      </p:cxnSp>
      <p:cxnSp>
        <p:nvCxnSpPr>
          <p:cNvPr id="310" name="Google Shape;310;gadd317ae2b_0_271"/>
          <p:cNvCxnSpPr/>
          <p:nvPr/>
        </p:nvCxnSpPr>
        <p:spPr>
          <a:xfrm rot="10800000" flipH="1">
            <a:off x="8493075" y="3229250"/>
            <a:ext cx="834900" cy="9300"/>
          </a:xfrm>
          <a:prstGeom prst="straightConnector1">
            <a:avLst/>
          </a:prstGeom>
          <a:noFill/>
          <a:ln w="38100" cap="flat" cmpd="sng">
            <a:solidFill>
              <a:schemeClr val="accent5"/>
            </a:solidFill>
            <a:prstDash val="solid"/>
            <a:round/>
            <a:headEnd type="none" w="sm" len="sm"/>
            <a:tailEnd type="triangle" w="med" len="med"/>
          </a:ln>
        </p:spPr>
      </p:cxnSp>
      <p:pic>
        <p:nvPicPr>
          <p:cNvPr id="311" name="Google Shape;311;gadd317ae2b_0_271"/>
          <p:cNvPicPr preferRelativeResize="0"/>
          <p:nvPr/>
        </p:nvPicPr>
        <p:blipFill rotWithShape="1">
          <a:blip r:embed="rId4">
            <a:alphaModFix/>
          </a:blip>
          <a:srcRect/>
          <a:stretch/>
        </p:blipFill>
        <p:spPr>
          <a:xfrm>
            <a:off x="553100" y="2455703"/>
            <a:ext cx="2114699" cy="1407598"/>
          </a:xfrm>
          <a:prstGeom prst="rect">
            <a:avLst/>
          </a:prstGeom>
          <a:noFill/>
          <a:ln w="38100" cap="flat" cmpd="sng">
            <a:solidFill>
              <a:srgbClr val="001E33"/>
            </a:solidFill>
            <a:prstDash val="solid"/>
            <a:round/>
            <a:headEnd type="none" w="sm" len="sm"/>
            <a:tailEnd type="none" w="sm" len="sm"/>
          </a:ln>
        </p:spPr>
      </p:pic>
      <p:sp>
        <p:nvSpPr>
          <p:cNvPr id="312" name="Google Shape;312;gadd317ae2b_0_271"/>
          <p:cNvSpPr/>
          <p:nvPr/>
        </p:nvSpPr>
        <p:spPr>
          <a:xfrm>
            <a:off x="9297200" y="2262500"/>
            <a:ext cx="2480700" cy="1702200"/>
          </a:xfrm>
          <a:prstGeom prst="wedgeEllipseCallout">
            <a:avLst>
              <a:gd name="adj1" fmla="val -20833"/>
              <a:gd name="adj2" fmla="val 62500"/>
            </a:avLst>
          </a:prstGeom>
          <a:solidFill>
            <a:srgbClr val="001E3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100"/>
              <a:buFont typeface="Arial"/>
              <a:buNone/>
            </a:pPr>
            <a:r>
              <a:rPr lang="en-US" sz="2100" b="1" i="0" u="none" strike="noStrike" cap="none">
                <a:solidFill>
                  <a:srgbClr val="00AADB"/>
                </a:solidFill>
                <a:latin typeface="Arial"/>
                <a:ea typeface="Arial"/>
                <a:cs typeface="Arial"/>
                <a:sym typeface="Arial"/>
              </a:rPr>
              <a:t>Está enfermo</a:t>
            </a:r>
            <a:endParaRPr sz="2100" b="1" i="0" u="none" strike="noStrike" cap="none">
              <a:solidFill>
                <a:srgbClr val="00AADB"/>
              </a:solidFill>
              <a:latin typeface="Arial"/>
              <a:ea typeface="Arial"/>
              <a:cs typeface="Arial"/>
              <a:sym typeface="Arial"/>
            </a:endParaRPr>
          </a:p>
        </p:txBody>
      </p:sp>
      <p:sp>
        <p:nvSpPr>
          <p:cNvPr id="313" name="Google Shape;313;gadd317ae2b_0_271"/>
          <p:cNvSpPr/>
          <p:nvPr/>
        </p:nvSpPr>
        <p:spPr>
          <a:xfrm>
            <a:off x="8411487" y="425867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Salida</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pic>
        <p:nvPicPr>
          <p:cNvPr id="321" name="Google Shape;321;p3"/>
          <p:cNvPicPr preferRelativeResize="0"/>
          <p:nvPr/>
        </p:nvPicPr>
        <p:blipFill rotWithShape="1">
          <a:blip r:embed="rId3">
            <a:alphaModFix/>
          </a:blip>
          <a:srcRect/>
          <a:stretch/>
        </p:blipFill>
        <p:spPr>
          <a:xfrm>
            <a:off x="0" y="27886"/>
            <a:ext cx="12196080" cy="6855840"/>
          </a:xfrm>
          <a:prstGeom prst="rect">
            <a:avLst/>
          </a:prstGeom>
          <a:noFill/>
          <a:ln>
            <a:noFill/>
          </a:ln>
        </p:spPr>
      </p:pic>
      <p:sp>
        <p:nvSpPr>
          <p:cNvPr id="322" name="Google Shape;322;p3"/>
          <p:cNvSpPr/>
          <p:nvPr/>
        </p:nvSpPr>
        <p:spPr>
          <a:xfrm>
            <a:off x="265325" y="376925"/>
            <a:ext cx="55914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Diseño del algoritmo de compresión</a:t>
            </a:r>
            <a:endParaRPr sz="2200" b="0" i="0" u="none" strike="noStrike" cap="none">
              <a:solidFill>
                <a:srgbClr val="000000"/>
              </a:solidFill>
              <a:latin typeface="Arial"/>
              <a:ea typeface="Arial"/>
              <a:cs typeface="Arial"/>
              <a:sym typeface="Arial"/>
            </a:endParaRPr>
          </a:p>
        </p:txBody>
      </p:sp>
      <p:pic>
        <p:nvPicPr>
          <p:cNvPr id="2" name="Imagen 1">
            <a:extLst>
              <a:ext uri="{FF2B5EF4-FFF2-40B4-BE49-F238E27FC236}">
                <a16:creationId xmlns:a16="http://schemas.microsoft.com/office/drawing/2014/main" id="{D5C0A289-B6FC-4E99-98E1-38D307C2D530}"/>
              </a:ext>
            </a:extLst>
          </p:cNvPr>
          <p:cNvPicPr>
            <a:picLocks noChangeAspect="1"/>
          </p:cNvPicPr>
          <p:nvPr/>
        </p:nvPicPr>
        <p:blipFill>
          <a:blip r:embed="rId4"/>
          <a:stretch>
            <a:fillRect/>
          </a:stretch>
        </p:blipFill>
        <p:spPr>
          <a:xfrm>
            <a:off x="1" y="801725"/>
            <a:ext cx="3484132" cy="2321303"/>
          </a:xfrm>
          <a:prstGeom prst="rect">
            <a:avLst/>
          </a:prstGeom>
        </p:spPr>
      </p:pic>
      <p:pic>
        <p:nvPicPr>
          <p:cNvPr id="3" name="Imagen 2">
            <a:extLst>
              <a:ext uri="{FF2B5EF4-FFF2-40B4-BE49-F238E27FC236}">
                <a16:creationId xmlns:a16="http://schemas.microsoft.com/office/drawing/2014/main" id="{BB885AEC-FF83-4029-95E6-752DBED55545}"/>
              </a:ext>
            </a:extLst>
          </p:cNvPr>
          <p:cNvPicPr>
            <a:picLocks noChangeAspect="1"/>
          </p:cNvPicPr>
          <p:nvPr/>
        </p:nvPicPr>
        <p:blipFill>
          <a:blip r:embed="rId5"/>
          <a:stretch>
            <a:fillRect/>
          </a:stretch>
        </p:blipFill>
        <p:spPr>
          <a:xfrm>
            <a:off x="4010440" y="801725"/>
            <a:ext cx="3484132" cy="2321303"/>
          </a:xfrm>
          <a:prstGeom prst="rect">
            <a:avLst/>
          </a:prstGeom>
        </p:spPr>
      </p:pic>
      <p:pic>
        <p:nvPicPr>
          <p:cNvPr id="4" name="Imagen 3">
            <a:extLst>
              <a:ext uri="{FF2B5EF4-FFF2-40B4-BE49-F238E27FC236}">
                <a16:creationId xmlns:a16="http://schemas.microsoft.com/office/drawing/2014/main" id="{C65BBDC5-AFF1-40E4-893E-2C28A3D68A46}"/>
              </a:ext>
            </a:extLst>
          </p:cNvPr>
          <p:cNvPicPr>
            <a:picLocks noChangeAspect="1"/>
          </p:cNvPicPr>
          <p:nvPr/>
        </p:nvPicPr>
        <p:blipFill>
          <a:blip r:embed="rId6"/>
          <a:stretch>
            <a:fillRect/>
          </a:stretch>
        </p:blipFill>
        <p:spPr>
          <a:xfrm>
            <a:off x="7937652" y="801724"/>
            <a:ext cx="3484133" cy="2321303"/>
          </a:xfrm>
          <a:prstGeom prst="rect">
            <a:avLst/>
          </a:prstGeom>
        </p:spPr>
      </p:pic>
      <p:sp>
        <p:nvSpPr>
          <p:cNvPr id="6" name="CuadroTexto 5">
            <a:extLst>
              <a:ext uri="{FF2B5EF4-FFF2-40B4-BE49-F238E27FC236}">
                <a16:creationId xmlns:a16="http://schemas.microsoft.com/office/drawing/2014/main" id="{0BDA83EE-DCAA-402C-AD22-ECD328989430}"/>
              </a:ext>
            </a:extLst>
          </p:cNvPr>
          <p:cNvSpPr txBox="1"/>
          <p:nvPr/>
        </p:nvSpPr>
        <p:spPr>
          <a:xfrm>
            <a:off x="0" y="3236534"/>
            <a:ext cx="2913973" cy="307777"/>
          </a:xfrm>
          <a:prstGeom prst="rect">
            <a:avLst/>
          </a:prstGeom>
          <a:noFill/>
        </p:spPr>
        <p:txBody>
          <a:bodyPr wrap="square" rtlCol="0">
            <a:spAutoFit/>
          </a:bodyPr>
          <a:lstStyle/>
          <a:p>
            <a:r>
              <a:rPr lang="es-MX" dirty="0"/>
              <a:t>1) Imagen inicial </a:t>
            </a:r>
            <a:endParaRPr lang="es-CO" dirty="0"/>
          </a:p>
        </p:txBody>
      </p:sp>
      <p:sp>
        <p:nvSpPr>
          <p:cNvPr id="7" name="CuadroTexto 6">
            <a:extLst>
              <a:ext uri="{FF2B5EF4-FFF2-40B4-BE49-F238E27FC236}">
                <a16:creationId xmlns:a16="http://schemas.microsoft.com/office/drawing/2014/main" id="{837D2245-9CF3-4E31-BDAE-12B2002E784C}"/>
              </a:ext>
            </a:extLst>
          </p:cNvPr>
          <p:cNvSpPr txBox="1"/>
          <p:nvPr/>
        </p:nvSpPr>
        <p:spPr>
          <a:xfrm>
            <a:off x="4010440" y="3261152"/>
            <a:ext cx="3484132" cy="523220"/>
          </a:xfrm>
          <a:prstGeom prst="rect">
            <a:avLst/>
          </a:prstGeom>
          <a:noFill/>
        </p:spPr>
        <p:txBody>
          <a:bodyPr wrap="square" rtlCol="0">
            <a:spAutoFit/>
          </a:bodyPr>
          <a:lstStyle/>
          <a:p>
            <a:r>
              <a:rPr lang="es-MX" dirty="0"/>
              <a:t>2) Mapa de energía (la diferencia entre el valor de un pixel y sus circundantes)</a:t>
            </a:r>
            <a:endParaRPr lang="es-CO" dirty="0"/>
          </a:p>
        </p:txBody>
      </p:sp>
      <p:sp>
        <p:nvSpPr>
          <p:cNvPr id="8" name="CuadroTexto 7">
            <a:extLst>
              <a:ext uri="{FF2B5EF4-FFF2-40B4-BE49-F238E27FC236}">
                <a16:creationId xmlns:a16="http://schemas.microsoft.com/office/drawing/2014/main" id="{B13B8C93-13FA-4F34-AE08-BEFCD5FF6B21}"/>
              </a:ext>
            </a:extLst>
          </p:cNvPr>
          <p:cNvSpPr txBox="1"/>
          <p:nvPr/>
        </p:nvSpPr>
        <p:spPr>
          <a:xfrm>
            <a:off x="7937652" y="3270229"/>
            <a:ext cx="3317681" cy="523220"/>
          </a:xfrm>
          <a:prstGeom prst="rect">
            <a:avLst/>
          </a:prstGeom>
          <a:noFill/>
        </p:spPr>
        <p:txBody>
          <a:bodyPr wrap="square" rtlCol="0">
            <a:spAutoFit/>
          </a:bodyPr>
          <a:lstStyle/>
          <a:p>
            <a:r>
              <a:rPr lang="es-MX" dirty="0"/>
              <a:t>3) Costura de pixeles con la menor energía (línea roja) la cual se eliminara</a:t>
            </a:r>
            <a:endParaRPr lang="es-CO" dirty="0"/>
          </a:p>
        </p:txBody>
      </p:sp>
      <p:pic>
        <p:nvPicPr>
          <p:cNvPr id="9" name="Imagen 8">
            <a:extLst>
              <a:ext uri="{FF2B5EF4-FFF2-40B4-BE49-F238E27FC236}">
                <a16:creationId xmlns:a16="http://schemas.microsoft.com/office/drawing/2014/main" id="{76B04742-11D6-4E47-80E1-4C0E9A96720E}"/>
              </a:ext>
            </a:extLst>
          </p:cNvPr>
          <p:cNvPicPr>
            <a:picLocks noChangeAspect="1"/>
          </p:cNvPicPr>
          <p:nvPr/>
        </p:nvPicPr>
        <p:blipFill>
          <a:blip r:embed="rId7"/>
          <a:stretch>
            <a:fillRect/>
          </a:stretch>
        </p:blipFill>
        <p:spPr>
          <a:xfrm>
            <a:off x="7053" y="3632597"/>
            <a:ext cx="3066554" cy="2310584"/>
          </a:xfrm>
          <a:prstGeom prst="rect">
            <a:avLst/>
          </a:prstGeom>
        </p:spPr>
      </p:pic>
      <p:pic>
        <p:nvPicPr>
          <p:cNvPr id="28" name="Imagen 27">
            <a:extLst>
              <a:ext uri="{FF2B5EF4-FFF2-40B4-BE49-F238E27FC236}">
                <a16:creationId xmlns:a16="http://schemas.microsoft.com/office/drawing/2014/main" id="{46FECBB6-3882-40FE-A1B5-1E5D10808D4E}"/>
              </a:ext>
            </a:extLst>
          </p:cNvPr>
          <p:cNvPicPr/>
          <p:nvPr/>
        </p:nvPicPr>
        <p:blipFill>
          <a:blip r:embed="rId8">
            <a:extLst>
              <a:ext uri="{28A0092B-C50C-407E-A947-70E740481C1C}">
                <a14:useLocalDpi xmlns:a14="http://schemas.microsoft.com/office/drawing/2010/main" val="0"/>
              </a:ext>
            </a:extLst>
          </a:blip>
          <a:srcRect/>
          <a:stretch>
            <a:fillRect/>
          </a:stretch>
        </p:blipFill>
        <p:spPr bwMode="auto">
          <a:xfrm>
            <a:off x="5332071" y="3924855"/>
            <a:ext cx="2596078" cy="2018326"/>
          </a:xfrm>
          <a:prstGeom prst="rect">
            <a:avLst/>
          </a:prstGeom>
          <a:noFill/>
          <a:ln>
            <a:noFill/>
          </a:ln>
        </p:spPr>
      </p:pic>
      <p:cxnSp>
        <p:nvCxnSpPr>
          <p:cNvPr id="11" name="Conector recto de flecha 10">
            <a:extLst>
              <a:ext uri="{FF2B5EF4-FFF2-40B4-BE49-F238E27FC236}">
                <a16:creationId xmlns:a16="http://schemas.microsoft.com/office/drawing/2014/main" id="{A338919F-25F5-4ED9-907D-D55C61A902B1}"/>
              </a:ext>
            </a:extLst>
          </p:cNvPr>
          <p:cNvCxnSpPr>
            <a:stCxn id="9" idx="3"/>
          </p:cNvCxnSpPr>
          <p:nvPr/>
        </p:nvCxnSpPr>
        <p:spPr>
          <a:xfrm>
            <a:off x="3073607" y="4787889"/>
            <a:ext cx="2187710" cy="0"/>
          </a:xfrm>
          <a:prstGeom prst="straightConnector1">
            <a:avLst/>
          </a:prstGeom>
          <a:ln>
            <a:tailEnd type="triangle"/>
          </a:ln>
        </p:spPr>
        <p:style>
          <a:lnRef idx="2">
            <a:schemeClr val="accent4"/>
          </a:lnRef>
          <a:fillRef idx="0">
            <a:schemeClr val="accent4"/>
          </a:fillRef>
          <a:effectRef idx="1">
            <a:schemeClr val="accent4"/>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pic>
        <p:nvPicPr>
          <p:cNvPr id="342" name="Google Shape;342;gadd317ae2b_0_11"/>
          <p:cNvPicPr preferRelativeResize="0"/>
          <p:nvPr/>
        </p:nvPicPr>
        <p:blipFill rotWithShape="1">
          <a:blip r:embed="rId3">
            <a:alphaModFix/>
          </a:blip>
          <a:srcRect/>
          <a:stretch/>
        </p:blipFill>
        <p:spPr>
          <a:xfrm>
            <a:off x="-4077" y="-162942"/>
            <a:ext cx="12196077" cy="7038721"/>
          </a:xfrm>
          <a:prstGeom prst="rect">
            <a:avLst/>
          </a:prstGeom>
          <a:noFill/>
          <a:ln>
            <a:noFill/>
          </a:ln>
        </p:spPr>
      </p:pic>
      <p:sp>
        <p:nvSpPr>
          <p:cNvPr id="343" name="Google Shape;343;gadd317ae2b_0_11"/>
          <p:cNvSpPr/>
          <p:nvPr/>
        </p:nvSpPr>
        <p:spPr>
          <a:xfrm>
            <a:off x="265329" y="242862"/>
            <a:ext cx="50565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dirty="0" err="1">
                <a:solidFill>
                  <a:srgbClr val="FFFFFF"/>
                </a:solidFill>
                <a:latin typeface="Arial"/>
                <a:ea typeface="Arial"/>
                <a:cs typeface="Arial"/>
                <a:sym typeface="Arial"/>
              </a:rPr>
              <a:t>Diseño</a:t>
            </a:r>
            <a:r>
              <a:rPr lang="en-US" sz="2200" b="1" i="0" u="none" strike="noStrike" cap="none" dirty="0">
                <a:solidFill>
                  <a:srgbClr val="FFFFFF"/>
                </a:solidFill>
                <a:latin typeface="Arial"/>
                <a:ea typeface="Arial"/>
                <a:cs typeface="Arial"/>
                <a:sym typeface="Arial"/>
              </a:rPr>
              <a:t> del </a:t>
            </a:r>
            <a:r>
              <a:rPr lang="en-US" sz="2200" b="1" i="0" u="none" strike="noStrike" cap="none" dirty="0" err="1">
                <a:solidFill>
                  <a:srgbClr val="FFFFFF"/>
                </a:solidFill>
                <a:latin typeface="Arial"/>
                <a:ea typeface="Arial"/>
                <a:cs typeface="Arial"/>
                <a:sym typeface="Arial"/>
              </a:rPr>
              <a:t>algoritmo</a:t>
            </a:r>
            <a:r>
              <a:rPr lang="en-US" sz="2200" b="1" i="0" u="none" strike="noStrike" cap="none" dirty="0">
                <a:solidFill>
                  <a:srgbClr val="FFFFFF"/>
                </a:solidFill>
                <a:latin typeface="Arial"/>
                <a:ea typeface="Arial"/>
                <a:cs typeface="Arial"/>
                <a:sym typeface="Arial"/>
              </a:rPr>
              <a:t> de </a:t>
            </a:r>
            <a:r>
              <a:rPr lang="en-US" sz="2200" b="1" i="0" u="none" strike="noStrike" cap="none" dirty="0" err="1">
                <a:solidFill>
                  <a:srgbClr val="FFFFFF"/>
                </a:solidFill>
                <a:latin typeface="Arial"/>
                <a:ea typeface="Arial"/>
                <a:cs typeface="Arial"/>
                <a:sym typeface="Arial"/>
              </a:rPr>
              <a:t>compresión</a:t>
            </a:r>
            <a:endParaRPr sz="2200" b="0" i="0" u="none" strike="noStrike" cap="none" dirty="0">
              <a:solidFill>
                <a:srgbClr val="000000"/>
              </a:solidFill>
              <a:latin typeface="Arial"/>
              <a:ea typeface="Arial"/>
              <a:cs typeface="Arial"/>
              <a:sym typeface="Arial"/>
            </a:endParaRPr>
          </a:p>
        </p:txBody>
      </p:sp>
      <p:pic>
        <p:nvPicPr>
          <p:cNvPr id="355" name="Google Shape;355;gadd317ae2b_0_11"/>
          <p:cNvPicPr preferRelativeResize="0"/>
          <p:nvPr/>
        </p:nvPicPr>
        <p:blipFill rotWithShape="1">
          <a:blip r:embed="rId4">
            <a:alphaModFix/>
          </a:blip>
          <a:srcRect/>
          <a:stretch/>
        </p:blipFill>
        <p:spPr>
          <a:xfrm>
            <a:off x="8240185" y="813619"/>
            <a:ext cx="3909226" cy="2614301"/>
          </a:xfrm>
          <a:prstGeom prst="rect">
            <a:avLst/>
          </a:prstGeom>
          <a:noFill/>
          <a:ln>
            <a:noFill/>
          </a:ln>
        </p:spPr>
      </p:pic>
      <p:pic>
        <p:nvPicPr>
          <p:cNvPr id="18" name="Gráfico 153">
            <a:extLst>
              <a:ext uri="{FF2B5EF4-FFF2-40B4-BE49-F238E27FC236}">
                <a16:creationId xmlns:a16="http://schemas.microsoft.com/office/drawing/2014/main" id="{73F8805F-2FE5-4FDE-9690-BDECC19F5C0E}"/>
              </a:ext>
            </a:extLst>
          </p:cNvPr>
          <p:cNvPicPr/>
          <p:nvPr/>
        </p:nvPicPr>
        <p:blipFill>
          <a:blip r:embed="rId5">
            <a:extLst>
              <a:ext uri="{96DAC541-7B7A-43D3-8B79-37D633B846F1}">
                <asvg:svgBlip xmlns:asvg="http://schemas.microsoft.com/office/drawing/2016/SVG/main" r:embed="rId6"/>
              </a:ext>
            </a:extLst>
          </a:blip>
          <a:stretch>
            <a:fillRect/>
          </a:stretch>
        </p:blipFill>
        <p:spPr>
          <a:xfrm>
            <a:off x="220702" y="667662"/>
            <a:ext cx="3510198" cy="2385941"/>
          </a:xfrm>
          <a:prstGeom prst="rect">
            <a:avLst/>
          </a:prstGeom>
        </p:spPr>
      </p:pic>
      <p:pic>
        <p:nvPicPr>
          <p:cNvPr id="19" name="Gráfico 152">
            <a:extLst>
              <a:ext uri="{FF2B5EF4-FFF2-40B4-BE49-F238E27FC236}">
                <a16:creationId xmlns:a16="http://schemas.microsoft.com/office/drawing/2014/main" id="{D5AD65C6-E3A5-47D3-9C6C-6298DA779BEF}"/>
              </a:ext>
            </a:extLst>
          </p:cNvPr>
          <p:cNvPicPr/>
          <p:nvPr/>
        </p:nvPicPr>
        <p:blipFill>
          <a:blip r:embed="rId7">
            <a:extLst>
              <a:ext uri="{96DAC541-7B7A-43D3-8B79-37D633B846F1}">
                <asvg:svgBlip xmlns:asvg="http://schemas.microsoft.com/office/drawing/2016/SVG/main" r:embed="rId8"/>
              </a:ext>
            </a:extLst>
          </a:blip>
          <a:stretch>
            <a:fillRect/>
          </a:stretch>
        </p:blipFill>
        <p:spPr>
          <a:xfrm>
            <a:off x="4123406" y="667663"/>
            <a:ext cx="3332472" cy="2365238"/>
          </a:xfrm>
          <a:prstGeom prst="rect">
            <a:avLst/>
          </a:prstGeom>
        </p:spPr>
      </p:pic>
      <p:pic>
        <p:nvPicPr>
          <p:cNvPr id="20" name="Gráfico 151">
            <a:extLst>
              <a:ext uri="{FF2B5EF4-FFF2-40B4-BE49-F238E27FC236}">
                <a16:creationId xmlns:a16="http://schemas.microsoft.com/office/drawing/2014/main" id="{2902F65B-4C60-486F-899B-49071A30C8FB}"/>
              </a:ext>
            </a:extLst>
          </p:cNvPr>
          <p:cNvPicPr/>
          <p:nvPr/>
        </p:nvPicPr>
        <p:blipFill>
          <a:blip r:embed="rId9">
            <a:extLst>
              <a:ext uri="{96DAC541-7B7A-43D3-8B79-37D633B846F1}">
                <asvg:svgBlip xmlns:asvg="http://schemas.microsoft.com/office/drawing/2016/SVG/main" r:embed="rId10"/>
              </a:ext>
            </a:extLst>
          </a:blip>
          <a:stretch>
            <a:fillRect/>
          </a:stretch>
        </p:blipFill>
        <p:spPr>
          <a:xfrm>
            <a:off x="45884" y="3253010"/>
            <a:ext cx="3189686" cy="2385941"/>
          </a:xfrm>
          <a:prstGeom prst="rect">
            <a:avLst/>
          </a:prstGeom>
        </p:spPr>
      </p:pic>
      <p:sp>
        <p:nvSpPr>
          <p:cNvPr id="2" name="CuadroTexto 1">
            <a:extLst>
              <a:ext uri="{FF2B5EF4-FFF2-40B4-BE49-F238E27FC236}">
                <a16:creationId xmlns:a16="http://schemas.microsoft.com/office/drawing/2014/main" id="{8DC8DFAE-ABE5-4B4E-B948-4F6DF9551229}"/>
              </a:ext>
            </a:extLst>
          </p:cNvPr>
          <p:cNvSpPr txBox="1"/>
          <p:nvPr/>
        </p:nvSpPr>
        <p:spPr>
          <a:xfrm>
            <a:off x="445643" y="3032900"/>
            <a:ext cx="840295" cy="307777"/>
          </a:xfrm>
          <a:prstGeom prst="rect">
            <a:avLst/>
          </a:prstGeom>
          <a:noFill/>
        </p:spPr>
        <p:txBody>
          <a:bodyPr wrap="none" rtlCol="0">
            <a:spAutoFit/>
          </a:bodyPr>
          <a:lstStyle/>
          <a:p>
            <a:r>
              <a:rPr lang="es-MX" dirty="0"/>
              <a:t>Figura 1</a:t>
            </a:r>
            <a:endParaRPr lang="es-CO" dirty="0"/>
          </a:p>
        </p:txBody>
      </p:sp>
      <p:sp>
        <p:nvSpPr>
          <p:cNvPr id="22" name="CuadroTexto 21">
            <a:extLst>
              <a:ext uri="{FF2B5EF4-FFF2-40B4-BE49-F238E27FC236}">
                <a16:creationId xmlns:a16="http://schemas.microsoft.com/office/drawing/2014/main" id="{71D6DC2C-C1D0-4584-82AD-8557CB888D61}"/>
              </a:ext>
            </a:extLst>
          </p:cNvPr>
          <p:cNvSpPr txBox="1"/>
          <p:nvPr/>
        </p:nvSpPr>
        <p:spPr>
          <a:xfrm>
            <a:off x="4342914" y="3059605"/>
            <a:ext cx="840295" cy="307777"/>
          </a:xfrm>
          <a:prstGeom prst="rect">
            <a:avLst/>
          </a:prstGeom>
          <a:noFill/>
        </p:spPr>
        <p:txBody>
          <a:bodyPr wrap="none" rtlCol="0">
            <a:spAutoFit/>
          </a:bodyPr>
          <a:lstStyle/>
          <a:p>
            <a:r>
              <a:rPr lang="es-MX" dirty="0"/>
              <a:t>Figura 2</a:t>
            </a:r>
            <a:endParaRPr lang="es-CO" dirty="0"/>
          </a:p>
        </p:txBody>
      </p:sp>
      <p:sp>
        <p:nvSpPr>
          <p:cNvPr id="23" name="CuadroTexto 22">
            <a:extLst>
              <a:ext uri="{FF2B5EF4-FFF2-40B4-BE49-F238E27FC236}">
                <a16:creationId xmlns:a16="http://schemas.microsoft.com/office/drawing/2014/main" id="{288E36F5-9B39-4B09-8BCB-F6FC9571BBAC}"/>
              </a:ext>
            </a:extLst>
          </p:cNvPr>
          <p:cNvSpPr txBox="1"/>
          <p:nvPr/>
        </p:nvSpPr>
        <p:spPr>
          <a:xfrm>
            <a:off x="159160" y="5638951"/>
            <a:ext cx="840295" cy="307777"/>
          </a:xfrm>
          <a:prstGeom prst="rect">
            <a:avLst/>
          </a:prstGeom>
          <a:noFill/>
        </p:spPr>
        <p:txBody>
          <a:bodyPr wrap="square" rtlCol="0">
            <a:spAutoFit/>
          </a:bodyPr>
          <a:lstStyle/>
          <a:p>
            <a:r>
              <a:rPr lang="es-MX" dirty="0"/>
              <a:t>Figura 3</a:t>
            </a:r>
            <a:endParaRPr lang="es-CO" dirty="0"/>
          </a:p>
        </p:txBody>
      </p:sp>
      <p:pic>
        <p:nvPicPr>
          <p:cNvPr id="24" name="Gráfico 1">
            <a:extLst>
              <a:ext uri="{FF2B5EF4-FFF2-40B4-BE49-F238E27FC236}">
                <a16:creationId xmlns:a16="http://schemas.microsoft.com/office/drawing/2014/main" id="{A814C546-D8EA-40B9-8555-F72974A2A005}"/>
              </a:ext>
            </a:extLst>
          </p:cNvPr>
          <p:cNvPicPr/>
          <p:nvPr/>
        </p:nvPicPr>
        <p:blipFill>
          <a:blip r:embed="rId11">
            <a:extLst>
              <a:ext uri="{96DAC541-7B7A-43D3-8B79-37D633B846F1}">
                <asvg:svgBlip xmlns:asvg="http://schemas.microsoft.com/office/drawing/2016/SVG/main" r:embed="rId12"/>
              </a:ext>
            </a:extLst>
          </a:blip>
          <a:stretch>
            <a:fillRect/>
          </a:stretch>
        </p:blipFill>
        <p:spPr>
          <a:xfrm>
            <a:off x="3730900" y="3310195"/>
            <a:ext cx="3189686" cy="2271569"/>
          </a:xfrm>
          <a:prstGeom prst="rect">
            <a:avLst/>
          </a:prstGeom>
        </p:spPr>
      </p:pic>
      <p:sp>
        <p:nvSpPr>
          <p:cNvPr id="26" name="CuadroTexto 25">
            <a:extLst>
              <a:ext uri="{FF2B5EF4-FFF2-40B4-BE49-F238E27FC236}">
                <a16:creationId xmlns:a16="http://schemas.microsoft.com/office/drawing/2014/main" id="{EFD4C45B-E8C7-4BFA-B42B-BCA4E794AE46}"/>
              </a:ext>
            </a:extLst>
          </p:cNvPr>
          <p:cNvSpPr txBox="1"/>
          <p:nvPr/>
        </p:nvSpPr>
        <p:spPr>
          <a:xfrm>
            <a:off x="3998882" y="5587823"/>
            <a:ext cx="840295" cy="307777"/>
          </a:xfrm>
          <a:prstGeom prst="rect">
            <a:avLst/>
          </a:prstGeom>
          <a:noFill/>
        </p:spPr>
        <p:txBody>
          <a:bodyPr wrap="none" rtlCol="0">
            <a:spAutoFit/>
          </a:bodyPr>
          <a:lstStyle/>
          <a:p>
            <a:r>
              <a:rPr lang="es-MX" dirty="0"/>
              <a:t>Figura 4</a:t>
            </a:r>
            <a:endParaRPr lang="es-CO" dirty="0"/>
          </a:p>
        </p:txBody>
      </p:sp>
      <p:sp>
        <p:nvSpPr>
          <p:cNvPr id="3" name="CuadroTexto 2">
            <a:extLst>
              <a:ext uri="{FF2B5EF4-FFF2-40B4-BE49-F238E27FC236}">
                <a16:creationId xmlns:a16="http://schemas.microsoft.com/office/drawing/2014/main" id="{59D6DECC-7727-45C3-BCDC-87E78CBEDBB1}"/>
              </a:ext>
            </a:extLst>
          </p:cNvPr>
          <p:cNvSpPr txBox="1"/>
          <p:nvPr/>
        </p:nvSpPr>
        <p:spPr>
          <a:xfrm>
            <a:off x="7455878" y="3868615"/>
            <a:ext cx="4690238" cy="954107"/>
          </a:xfrm>
          <a:prstGeom prst="rect">
            <a:avLst/>
          </a:prstGeom>
          <a:noFill/>
        </p:spPr>
        <p:txBody>
          <a:bodyPr wrap="square" rtlCol="0">
            <a:spAutoFit/>
          </a:bodyPr>
          <a:lstStyle/>
          <a:p>
            <a:r>
              <a:rPr lang="es-MX" dirty="0"/>
              <a:t>La </a:t>
            </a:r>
            <a:r>
              <a:rPr lang="es-MX" b="1" dirty="0"/>
              <a:t>figura 1 </a:t>
            </a:r>
            <a:r>
              <a:rPr lang="es-MX" dirty="0"/>
              <a:t>muestra la imagen original, </a:t>
            </a:r>
            <a:r>
              <a:rPr lang="es-MX" b="1" dirty="0"/>
              <a:t>la figura 2</a:t>
            </a:r>
            <a:r>
              <a:rPr lang="es-MX" dirty="0"/>
              <a:t> muestra el mapa de energía que genera, la </a:t>
            </a:r>
            <a:r>
              <a:rPr lang="es-MX" b="1" dirty="0"/>
              <a:t>figura 3</a:t>
            </a:r>
            <a:r>
              <a:rPr lang="es-MX" dirty="0"/>
              <a:t> muestra una de las costuras que se van a cortar y la </a:t>
            </a:r>
            <a:r>
              <a:rPr lang="es-MX" b="1" dirty="0"/>
              <a:t>figura 4 </a:t>
            </a:r>
            <a:r>
              <a:rPr lang="es-MX" dirty="0"/>
              <a:t>muestra la imagen final</a:t>
            </a:r>
            <a:endParaRPr lang="es-CO"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pic>
        <p:nvPicPr>
          <p:cNvPr id="342" name="Google Shape;342;gadd317ae2b_0_11"/>
          <p:cNvPicPr preferRelativeResize="0"/>
          <p:nvPr/>
        </p:nvPicPr>
        <p:blipFill rotWithShape="1">
          <a:blip r:embed="rId3">
            <a:alphaModFix/>
          </a:blip>
          <a:srcRect/>
          <a:stretch/>
        </p:blipFill>
        <p:spPr>
          <a:xfrm>
            <a:off x="-4077" y="-162942"/>
            <a:ext cx="12196077" cy="7038721"/>
          </a:xfrm>
          <a:prstGeom prst="rect">
            <a:avLst/>
          </a:prstGeom>
          <a:noFill/>
          <a:ln>
            <a:noFill/>
          </a:ln>
        </p:spPr>
      </p:pic>
      <p:sp>
        <p:nvSpPr>
          <p:cNvPr id="343" name="Google Shape;343;gadd317ae2b_0_11"/>
          <p:cNvSpPr/>
          <p:nvPr/>
        </p:nvSpPr>
        <p:spPr>
          <a:xfrm>
            <a:off x="265329" y="242862"/>
            <a:ext cx="50565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dirty="0" err="1">
                <a:solidFill>
                  <a:srgbClr val="FFFFFF"/>
                </a:solidFill>
                <a:latin typeface="Arial"/>
                <a:ea typeface="Arial"/>
                <a:cs typeface="Arial"/>
                <a:sym typeface="Arial"/>
              </a:rPr>
              <a:t>Diseño</a:t>
            </a:r>
            <a:r>
              <a:rPr lang="en-US" sz="2200" b="1" i="0" u="none" strike="noStrike" cap="none" dirty="0">
                <a:solidFill>
                  <a:srgbClr val="FFFFFF"/>
                </a:solidFill>
                <a:latin typeface="Arial"/>
                <a:ea typeface="Arial"/>
                <a:cs typeface="Arial"/>
                <a:sym typeface="Arial"/>
              </a:rPr>
              <a:t> del </a:t>
            </a:r>
            <a:r>
              <a:rPr lang="en-US" sz="2200" b="1" i="0" u="none" strike="noStrike" cap="none" dirty="0" err="1">
                <a:solidFill>
                  <a:srgbClr val="FFFFFF"/>
                </a:solidFill>
                <a:latin typeface="Arial"/>
                <a:ea typeface="Arial"/>
                <a:cs typeface="Arial"/>
                <a:sym typeface="Arial"/>
              </a:rPr>
              <a:t>algoritmo</a:t>
            </a:r>
            <a:r>
              <a:rPr lang="en-US" sz="2200" b="1" i="0" u="none" strike="noStrike" cap="none" dirty="0">
                <a:solidFill>
                  <a:srgbClr val="FFFFFF"/>
                </a:solidFill>
                <a:latin typeface="Arial"/>
                <a:ea typeface="Arial"/>
                <a:cs typeface="Arial"/>
                <a:sym typeface="Arial"/>
              </a:rPr>
              <a:t> de </a:t>
            </a:r>
            <a:r>
              <a:rPr lang="en-US" sz="2200" b="1" i="0" u="none" strike="noStrike" cap="none" dirty="0" err="1">
                <a:solidFill>
                  <a:srgbClr val="FFFFFF"/>
                </a:solidFill>
                <a:latin typeface="Arial"/>
                <a:ea typeface="Arial"/>
                <a:cs typeface="Arial"/>
                <a:sym typeface="Arial"/>
              </a:rPr>
              <a:t>compresión</a:t>
            </a:r>
            <a:endParaRPr sz="2200" b="0" i="0" u="none" strike="noStrike" cap="none" dirty="0">
              <a:solidFill>
                <a:srgbClr val="000000"/>
              </a:solidFill>
              <a:latin typeface="Arial"/>
              <a:ea typeface="Arial"/>
              <a:cs typeface="Arial"/>
              <a:sym typeface="Arial"/>
            </a:endParaRPr>
          </a:p>
        </p:txBody>
      </p:sp>
      <p:pic>
        <p:nvPicPr>
          <p:cNvPr id="355" name="Google Shape;355;gadd317ae2b_0_11"/>
          <p:cNvPicPr preferRelativeResize="0"/>
          <p:nvPr/>
        </p:nvPicPr>
        <p:blipFill rotWithShape="1">
          <a:blip r:embed="rId4">
            <a:alphaModFix/>
          </a:blip>
          <a:srcRect/>
          <a:stretch/>
        </p:blipFill>
        <p:spPr>
          <a:xfrm>
            <a:off x="8240185" y="813619"/>
            <a:ext cx="3909226" cy="2614301"/>
          </a:xfrm>
          <a:prstGeom prst="rect">
            <a:avLst/>
          </a:prstGeom>
          <a:noFill/>
          <a:ln>
            <a:noFill/>
          </a:ln>
        </p:spPr>
      </p:pic>
      <p:sp>
        <p:nvSpPr>
          <p:cNvPr id="3" name="CuadroTexto 2">
            <a:extLst>
              <a:ext uri="{FF2B5EF4-FFF2-40B4-BE49-F238E27FC236}">
                <a16:creationId xmlns:a16="http://schemas.microsoft.com/office/drawing/2014/main" id="{59D6DECC-7727-45C3-BCDC-87E78CBEDBB1}"/>
              </a:ext>
            </a:extLst>
          </p:cNvPr>
          <p:cNvSpPr txBox="1"/>
          <p:nvPr/>
        </p:nvSpPr>
        <p:spPr>
          <a:xfrm>
            <a:off x="7455878" y="3868615"/>
            <a:ext cx="4690238" cy="954107"/>
          </a:xfrm>
          <a:prstGeom prst="rect">
            <a:avLst/>
          </a:prstGeom>
          <a:noFill/>
        </p:spPr>
        <p:txBody>
          <a:bodyPr wrap="square" rtlCol="0">
            <a:spAutoFit/>
          </a:bodyPr>
          <a:lstStyle/>
          <a:p>
            <a:r>
              <a:rPr lang="es-MX" dirty="0"/>
              <a:t>Recorrido de longitud agrupa elementos iguales que se encuentran en inmediata sucesión de manera que quedan con un numero que identifica la cantidad de veces que se repitió seguido del elemento</a:t>
            </a:r>
            <a:endParaRPr lang="es-CO" dirty="0"/>
          </a:p>
        </p:txBody>
      </p:sp>
      <p:pic>
        <p:nvPicPr>
          <p:cNvPr id="17" name="Gráfico 2">
            <a:extLst>
              <a:ext uri="{FF2B5EF4-FFF2-40B4-BE49-F238E27FC236}">
                <a16:creationId xmlns:a16="http://schemas.microsoft.com/office/drawing/2014/main" id="{60BBE6BE-C571-4296-8578-4A3C5536DB52}"/>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7894"/>
          <a:stretch/>
        </p:blipFill>
        <p:spPr>
          <a:xfrm>
            <a:off x="-12487" y="667662"/>
            <a:ext cx="8290857" cy="3862135"/>
          </a:xfrm>
          <a:prstGeom prst="rect">
            <a:avLst/>
          </a:prstGeom>
        </p:spPr>
      </p:pic>
    </p:spTree>
    <p:extLst>
      <p:ext uri="{BB962C8B-B14F-4D97-AF65-F5344CB8AC3E}">
        <p14:creationId xmlns:p14="http://schemas.microsoft.com/office/powerpoint/2010/main" val="1988613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pic>
        <p:nvPicPr>
          <p:cNvPr id="362" name="Google Shape;362;p5"/>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63" name="Google Shape;363;p5"/>
          <p:cNvSpPr/>
          <p:nvPr/>
        </p:nvSpPr>
        <p:spPr>
          <a:xfrm>
            <a:off x="265329" y="376925"/>
            <a:ext cx="58833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Complejidad del algoritmo de compresión</a:t>
            </a:r>
            <a:endParaRPr sz="2200" b="0" i="0" u="none" strike="noStrike" cap="none">
              <a:solidFill>
                <a:srgbClr val="000000"/>
              </a:solidFill>
              <a:latin typeface="Arial"/>
              <a:ea typeface="Arial"/>
              <a:cs typeface="Arial"/>
              <a:sym typeface="Arial"/>
            </a:endParaRPr>
          </a:p>
        </p:txBody>
      </p:sp>
      <p:sp>
        <p:nvSpPr>
          <p:cNvPr id="364" name="Google Shape;364;p5"/>
          <p:cNvSpPr/>
          <p:nvPr/>
        </p:nvSpPr>
        <p:spPr>
          <a:xfrm>
            <a:off x="584640" y="4325520"/>
            <a:ext cx="5027400" cy="138354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err="1">
                <a:solidFill>
                  <a:srgbClr val="001E33"/>
                </a:solidFill>
                <a:latin typeface="Arial"/>
                <a:ea typeface="Arial"/>
                <a:cs typeface="Arial"/>
                <a:sym typeface="Arial"/>
              </a:rPr>
              <a:t>Complejidad</a:t>
            </a:r>
            <a:r>
              <a:rPr lang="en-US" sz="1400" b="0" i="0" u="none" strike="noStrike" cap="none" dirty="0">
                <a:solidFill>
                  <a:srgbClr val="001E33"/>
                </a:solidFill>
                <a:latin typeface="Arial"/>
                <a:ea typeface="Arial"/>
                <a:cs typeface="Arial"/>
                <a:sym typeface="Arial"/>
              </a:rPr>
              <a:t> de </a:t>
            </a:r>
            <a:r>
              <a:rPr lang="en-US" sz="1400" b="0" i="0" u="none" strike="noStrike" cap="none" dirty="0" err="1">
                <a:solidFill>
                  <a:srgbClr val="001E33"/>
                </a:solidFill>
                <a:latin typeface="Arial"/>
                <a:ea typeface="Arial"/>
                <a:cs typeface="Arial"/>
                <a:sym typeface="Arial"/>
              </a:rPr>
              <a:t>tiempo</a:t>
            </a:r>
            <a:r>
              <a:rPr lang="en-US" sz="1400" b="0" i="0" u="none" strike="noStrike" cap="none" dirty="0">
                <a:solidFill>
                  <a:srgbClr val="001E33"/>
                </a:solidFill>
                <a:latin typeface="Arial"/>
                <a:ea typeface="Arial"/>
                <a:cs typeface="Arial"/>
                <a:sym typeface="Arial"/>
              </a:rPr>
              <a:t> y </a:t>
            </a:r>
            <a:r>
              <a:rPr lang="en-US" sz="1400" b="0" i="0" u="none" strike="noStrike" cap="none" dirty="0" err="1">
                <a:solidFill>
                  <a:srgbClr val="001E33"/>
                </a:solidFill>
                <a:latin typeface="Arial"/>
                <a:ea typeface="Arial"/>
                <a:cs typeface="Arial"/>
                <a:sym typeface="Arial"/>
              </a:rPr>
              <a:t>memoria</a:t>
            </a:r>
            <a:r>
              <a:rPr lang="en-US" sz="1400" b="0" i="0" u="none" strike="noStrike" cap="none" dirty="0">
                <a:solidFill>
                  <a:srgbClr val="001E33"/>
                </a:solidFill>
                <a:latin typeface="Arial"/>
                <a:ea typeface="Arial"/>
                <a:cs typeface="Arial"/>
                <a:sym typeface="Arial"/>
              </a:rPr>
              <a:t> de la conjunction de </a:t>
            </a:r>
            <a:r>
              <a:rPr lang="en-US" sz="1400" b="0" i="0" u="none" strike="noStrike" cap="none" dirty="0" err="1">
                <a:solidFill>
                  <a:srgbClr val="001E33"/>
                </a:solidFill>
                <a:latin typeface="Arial"/>
                <a:ea typeface="Arial"/>
                <a:cs typeface="Arial"/>
                <a:sym typeface="Arial"/>
              </a:rPr>
              <a:t>tallado</a:t>
            </a:r>
            <a:r>
              <a:rPr lang="en-US" sz="1400" b="0" i="0" u="none" strike="noStrike" cap="none" dirty="0">
                <a:solidFill>
                  <a:srgbClr val="001E33"/>
                </a:solidFill>
                <a:latin typeface="Arial"/>
                <a:ea typeface="Arial"/>
                <a:cs typeface="Arial"/>
                <a:sym typeface="Arial"/>
              </a:rPr>
              <a:t> de </a:t>
            </a:r>
            <a:r>
              <a:rPr lang="en-US" sz="1400" b="0" i="0" u="none" strike="noStrike" cap="none" dirty="0" err="1">
                <a:solidFill>
                  <a:srgbClr val="001E33"/>
                </a:solidFill>
                <a:latin typeface="Arial"/>
                <a:ea typeface="Arial"/>
                <a:cs typeface="Arial"/>
                <a:sym typeface="Arial"/>
              </a:rPr>
              <a:t>costura</a:t>
            </a:r>
            <a:r>
              <a:rPr lang="en-US" dirty="0">
                <a:solidFill>
                  <a:srgbClr val="001E33"/>
                </a:solidFill>
              </a:rPr>
              <a:t>, </a:t>
            </a:r>
            <a:r>
              <a:rPr lang="en-US" dirty="0" err="1">
                <a:solidFill>
                  <a:srgbClr val="001E33"/>
                </a:solidFill>
              </a:rPr>
              <a:t>reduccion</a:t>
            </a:r>
            <a:r>
              <a:rPr lang="en-US" dirty="0">
                <a:solidFill>
                  <a:srgbClr val="001E33"/>
                </a:solidFill>
              </a:rPr>
              <a:t> de </a:t>
            </a:r>
            <a:r>
              <a:rPr lang="en-US" dirty="0" err="1">
                <a:solidFill>
                  <a:srgbClr val="001E33"/>
                </a:solidFill>
              </a:rPr>
              <a:t>colores</a:t>
            </a:r>
            <a:r>
              <a:rPr lang="en-US" dirty="0">
                <a:solidFill>
                  <a:srgbClr val="001E33"/>
                </a:solidFill>
              </a:rPr>
              <a:t> y </a:t>
            </a:r>
            <a:r>
              <a:rPr lang="en-US" dirty="0" err="1">
                <a:solidFill>
                  <a:srgbClr val="001E33"/>
                </a:solidFill>
              </a:rPr>
              <a:t>recorrido</a:t>
            </a:r>
            <a:r>
              <a:rPr lang="en-US" dirty="0">
                <a:solidFill>
                  <a:srgbClr val="001E33"/>
                </a:solidFill>
              </a:rPr>
              <a:t> de </a:t>
            </a:r>
            <a:r>
              <a:rPr lang="en-US" dirty="0" err="1">
                <a:solidFill>
                  <a:srgbClr val="001E33"/>
                </a:solidFill>
              </a:rPr>
              <a:t>longitud</a:t>
            </a:r>
            <a:r>
              <a:rPr lang="en-US" dirty="0">
                <a:solidFill>
                  <a:srgbClr val="001E33"/>
                </a:solidFill>
              </a:rPr>
              <a:t> </a:t>
            </a:r>
            <a:r>
              <a:rPr lang="en-US" dirty="0" err="1">
                <a:solidFill>
                  <a:srgbClr val="001E33"/>
                </a:solidFill>
              </a:rPr>
              <a:t>siendo</a:t>
            </a:r>
            <a:r>
              <a:rPr lang="en-US" dirty="0">
                <a:solidFill>
                  <a:srgbClr val="001E33"/>
                </a:solidFill>
              </a:rPr>
              <a:t> N </a:t>
            </a:r>
            <a:r>
              <a:rPr lang="en-US" dirty="0" err="1">
                <a:solidFill>
                  <a:srgbClr val="001E33"/>
                </a:solidFill>
              </a:rPr>
              <a:t>el</a:t>
            </a:r>
            <a:r>
              <a:rPr lang="en-US" dirty="0">
                <a:solidFill>
                  <a:srgbClr val="001E33"/>
                </a:solidFill>
              </a:rPr>
              <a:t> largo de la imagen M </a:t>
            </a:r>
            <a:r>
              <a:rPr lang="en-US" dirty="0" err="1">
                <a:solidFill>
                  <a:srgbClr val="001E33"/>
                </a:solidFill>
              </a:rPr>
              <a:t>el</a:t>
            </a:r>
            <a:r>
              <a:rPr lang="en-US" dirty="0">
                <a:solidFill>
                  <a:srgbClr val="001E33"/>
                </a:solidFill>
              </a:rPr>
              <a:t> ancho de la imagen y S la </a:t>
            </a:r>
            <a:r>
              <a:rPr lang="en-US" dirty="0" err="1">
                <a:solidFill>
                  <a:srgbClr val="001E33"/>
                </a:solidFill>
              </a:rPr>
              <a:t>cantidad</a:t>
            </a:r>
            <a:r>
              <a:rPr lang="en-US" dirty="0">
                <a:solidFill>
                  <a:srgbClr val="001E33"/>
                </a:solidFill>
              </a:rPr>
              <a:t> de </a:t>
            </a:r>
            <a:r>
              <a:rPr lang="en-US" dirty="0" err="1">
                <a:solidFill>
                  <a:srgbClr val="001E33"/>
                </a:solidFill>
              </a:rPr>
              <a:t>consturas</a:t>
            </a:r>
            <a:r>
              <a:rPr lang="en-US" dirty="0">
                <a:solidFill>
                  <a:srgbClr val="001E33"/>
                </a:solidFill>
              </a:rPr>
              <a:t> que se </a:t>
            </a:r>
            <a:r>
              <a:rPr lang="en-US" dirty="0" err="1">
                <a:solidFill>
                  <a:srgbClr val="001E33"/>
                </a:solidFill>
              </a:rPr>
              <a:t>eliminaron</a:t>
            </a:r>
            <a:r>
              <a:rPr lang="en-US" dirty="0">
                <a:solidFill>
                  <a:srgbClr val="001E33"/>
                </a:solidFill>
              </a:rPr>
              <a:t>, </a:t>
            </a:r>
            <a:r>
              <a:rPr lang="en-US" dirty="0" err="1">
                <a:solidFill>
                  <a:srgbClr val="001E33"/>
                </a:solidFill>
              </a:rPr>
              <a:t>tener</a:t>
            </a:r>
            <a:r>
              <a:rPr lang="en-US" dirty="0">
                <a:solidFill>
                  <a:srgbClr val="001E33"/>
                </a:solidFill>
              </a:rPr>
              <a:t> </a:t>
            </a:r>
            <a:r>
              <a:rPr lang="en-US" dirty="0" err="1">
                <a:solidFill>
                  <a:srgbClr val="001E33"/>
                </a:solidFill>
              </a:rPr>
              <a:t>en</a:t>
            </a:r>
            <a:r>
              <a:rPr lang="en-US" dirty="0">
                <a:solidFill>
                  <a:srgbClr val="001E33"/>
                </a:solidFill>
              </a:rPr>
              <a:t> </a:t>
            </a:r>
            <a:r>
              <a:rPr lang="en-US" dirty="0" err="1">
                <a:solidFill>
                  <a:srgbClr val="001E33"/>
                </a:solidFill>
              </a:rPr>
              <a:t>cuenta</a:t>
            </a:r>
            <a:r>
              <a:rPr lang="en-US" dirty="0">
                <a:solidFill>
                  <a:srgbClr val="001E33"/>
                </a:solidFill>
              </a:rPr>
              <a:t> que la unica </a:t>
            </a:r>
            <a:r>
              <a:rPr lang="en-US" dirty="0" err="1">
                <a:solidFill>
                  <a:srgbClr val="001E33"/>
                </a:solidFill>
              </a:rPr>
              <a:t>descompresion</a:t>
            </a:r>
            <a:r>
              <a:rPr lang="en-US" dirty="0">
                <a:solidFill>
                  <a:srgbClr val="001E33"/>
                </a:solidFill>
              </a:rPr>
              <a:t> possible es la de </a:t>
            </a:r>
            <a:r>
              <a:rPr lang="en-US" dirty="0" err="1">
                <a:solidFill>
                  <a:srgbClr val="001E33"/>
                </a:solidFill>
              </a:rPr>
              <a:t>el</a:t>
            </a:r>
            <a:r>
              <a:rPr lang="en-US" dirty="0">
                <a:solidFill>
                  <a:srgbClr val="001E33"/>
                </a:solidFill>
              </a:rPr>
              <a:t> </a:t>
            </a:r>
            <a:r>
              <a:rPr lang="en-US" dirty="0" err="1">
                <a:solidFill>
                  <a:srgbClr val="001E33"/>
                </a:solidFill>
              </a:rPr>
              <a:t>recorrido</a:t>
            </a:r>
            <a:r>
              <a:rPr lang="en-US" dirty="0">
                <a:solidFill>
                  <a:srgbClr val="001E33"/>
                </a:solidFill>
              </a:rPr>
              <a:t> de </a:t>
            </a:r>
            <a:r>
              <a:rPr lang="en-US" dirty="0" err="1">
                <a:solidFill>
                  <a:srgbClr val="001E33"/>
                </a:solidFill>
              </a:rPr>
              <a:t>longitud</a:t>
            </a:r>
            <a:endParaRPr sz="1400" b="0" i="0" u="none" strike="noStrike" cap="none" dirty="0">
              <a:solidFill>
                <a:srgbClr val="000000"/>
              </a:solidFill>
              <a:latin typeface="Arial"/>
              <a:ea typeface="Arial"/>
              <a:cs typeface="Arial"/>
              <a:sym typeface="Arial"/>
            </a:endParaRPr>
          </a:p>
        </p:txBody>
      </p:sp>
      <p:graphicFrame>
        <p:nvGraphicFramePr>
          <p:cNvPr id="373" name="Google Shape;373;p5"/>
          <p:cNvGraphicFramePr/>
          <p:nvPr>
            <p:extLst>
              <p:ext uri="{D42A27DB-BD31-4B8C-83A1-F6EECF244321}">
                <p14:modId xmlns:p14="http://schemas.microsoft.com/office/powerpoint/2010/main" val="675713295"/>
              </p:ext>
            </p:extLst>
          </p:nvPr>
        </p:nvGraphicFramePr>
        <p:xfrm>
          <a:off x="547920" y="1956240"/>
          <a:ext cx="5075650" cy="2354410"/>
        </p:xfrm>
        <a:graphic>
          <a:graphicData uri="http://schemas.openxmlformats.org/drawingml/2006/table">
            <a:tbl>
              <a:tblPr>
                <a:noFill/>
                <a:tableStyleId>{AC289BA7-0477-4DA3-BF64-564EF7BB6FF7}</a:tableStyleId>
              </a:tblPr>
              <a:tblGrid>
                <a:gridCol w="1837575">
                  <a:extLst>
                    <a:ext uri="{9D8B030D-6E8A-4147-A177-3AD203B41FA5}">
                      <a16:colId xmlns:a16="http://schemas.microsoft.com/office/drawing/2014/main" val="20000"/>
                    </a:ext>
                  </a:extLst>
                </a:gridCol>
                <a:gridCol w="1545725">
                  <a:extLst>
                    <a:ext uri="{9D8B030D-6E8A-4147-A177-3AD203B41FA5}">
                      <a16:colId xmlns:a16="http://schemas.microsoft.com/office/drawing/2014/main" val="20001"/>
                    </a:ext>
                  </a:extLst>
                </a:gridCol>
                <a:gridCol w="1692350">
                  <a:extLst>
                    <a:ext uri="{9D8B030D-6E8A-4147-A177-3AD203B41FA5}">
                      <a16:colId xmlns:a16="http://schemas.microsoft.com/office/drawing/2014/main" val="20002"/>
                    </a:ext>
                  </a:extLst>
                </a:gridCol>
              </a:tblGrid>
              <a:tr h="719650">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1800" b="1" u="none" strike="noStrike" cap="none">
                          <a:solidFill>
                            <a:schemeClr val="accent2"/>
                          </a:solidFill>
                          <a:latin typeface="Arial"/>
                          <a:ea typeface="Arial"/>
                          <a:cs typeface="Arial"/>
                          <a:sym typeface="Arial"/>
                        </a:rPr>
                        <a:t>La complejidad del tiempo</a:t>
                      </a:r>
                      <a:endParaRPr sz="18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1800" b="1" u="none" strike="noStrike" cap="none">
                          <a:solidFill>
                            <a:schemeClr val="accent4"/>
                          </a:solidFill>
                          <a:latin typeface="Arial"/>
                          <a:ea typeface="Arial"/>
                          <a:cs typeface="Arial"/>
                          <a:sym typeface="Arial"/>
                        </a:rPr>
                        <a:t>Complejidad de la memoria</a:t>
                      </a:r>
                      <a:endParaRPr sz="1800" b="0" u="none" strike="noStrike" cap="none">
                        <a:solidFill>
                          <a:schemeClr val="accent4"/>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1800"/>
                        <a:buFont typeface="Arial"/>
                        <a:buNone/>
                      </a:pPr>
                      <a:r>
                        <a:rPr lang="en-US" sz="1800">
                          <a:solidFill>
                            <a:srgbClr val="FFFFFF"/>
                          </a:solidFill>
                        </a:rPr>
                        <a:t>Algoritmo de compresión</a:t>
                      </a:r>
                      <a:endParaRPr sz="18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b="0" u="none" strike="noStrike" cap="none" dirty="0">
                          <a:solidFill>
                            <a:srgbClr val="FFFFFF"/>
                          </a:solidFill>
                          <a:latin typeface="Arial"/>
                          <a:ea typeface="Arial"/>
                          <a:cs typeface="Arial"/>
                          <a:sym typeface="Arial"/>
                        </a:rPr>
                        <a:t>O(N*M*S)</a:t>
                      </a:r>
                      <a:endParaRPr sz="1800" b="0" u="none" strike="noStrike" cap="none" dirty="0">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b="0" u="none" strike="noStrike" cap="none" dirty="0">
                          <a:solidFill>
                            <a:srgbClr val="FFFFFF"/>
                          </a:solidFill>
                          <a:latin typeface="Arial"/>
                          <a:ea typeface="Arial"/>
                          <a:cs typeface="Arial"/>
                          <a:sym typeface="Arial"/>
                        </a:rPr>
                        <a:t>O(N*M)</a:t>
                      </a:r>
                      <a:endParaRPr sz="1800" b="0" u="none" strike="noStrike" cap="none" dirty="0">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1"/>
                  </a:ext>
                </a:extLst>
              </a:tr>
              <a:tr h="720350">
                <a:tc>
                  <a:txBody>
                    <a:bodyPr/>
                    <a:lstStyle/>
                    <a:p>
                      <a:pPr marL="0" marR="0" lvl="0" indent="0" algn="l" rtl="0">
                        <a:lnSpc>
                          <a:spcPct val="100000"/>
                        </a:lnSpc>
                        <a:spcBef>
                          <a:spcPts val="0"/>
                        </a:spcBef>
                        <a:spcAft>
                          <a:spcPts val="0"/>
                        </a:spcAft>
                        <a:buClr>
                          <a:srgbClr val="000000"/>
                        </a:buClr>
                        <a:buSzPts val="1800"/>
                        <a:buFont typeface="Arial"/>
                        <a:buNone/>
                      </a:pPr>
                      <a:r>
                        <a:rPr lang="en-US" sz="1800">
                          <a:solidFill>
                            <a:srgbClr val="FFFFFF"/>
                          </a:solidFill>
                        </a:rPr>
                        <a:t>Algoritmo de</a:t>
                      </a:r>
                      <a:br>
                        <a:rPr lang="en-US" sz="1800">
                          <a:solidFill>
                            <a:srgbClr val="FFFFFF"/>
                          </a:solidFill>
                        </a:rPr>
                      </a:br>
                      <a:r>
                        <a:rPr lang="en-US" sz="1800">
                          <a:solidFill>
                            <a:srgbClr val="FFFFFF"/>
                          </a:solidFill>
                        </a:rPr>
                        <a:t>decompresión</a:t>
                      </a:r>
                      <a:endParaRPr sz="18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b="0" u="none" strike="noStrike" cap="none">
                          <a:solidFill>
                            <a:srgbClr val="FFFFFF"/>
                          </a:solidFill>
                          <a:latin typeface="Arial"/>
                          <a:ea typeface="Arial"/>
                          <a:cs typeface="Arial"/>
                          <a:sym typeface="Arial"/>
                        </a:rPr>
                        <a:t>O(N*M)</a:t>
                      </a:r>
                      <a:endParaRPr sz="18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b="0" u="none" strike="noStrike" cap="none" dirty="0">
                          <a:solidFill>
                            <a:srgbClr val="FFFFFF"/>
                          </a:solidFill>
                          <a:latin typeface="Arial"/>
                          <a:ea typeface="Arial"/>
                          <a:cs typeface="Arial"/>
                          <a:sym typeface="Arial"/>
                        </a:rPr>
                        <a:t>O(N*M)</a:t>
                      </a:r>
                      <a:endParaRPr sz="1800" b="0" u="none" strike="noStrike" cap="none" dirty="0">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2"/>
                  </a:ext>
                </a:extLst>
              </a:tr>
            </a:tbl>
          </a:graphicData>
        </a:graphic>
      </p:graphicFrame>
      <p:pic>
        <p:nvPicPr>
          <p:cNvPr id="375" name="Google Shape;375;p5"/>
          <p:cNvPicPr preferRelativeResize="0"/>
          <p:nvPr/>
        </p:nvPicPr>
        <p:blipFill rotWithShape="1">
          <a:blip r:embed="rId4">
            <a:alphaModFix/>
          </a:blip>
          <a:srcRect/>
          <a:stretch/>
        </p:blipFill>
        <p:spPr>
          <a:xfrm>
            <a:off x="6724550" y="1723472"/>
            <a:ext cx="4662476" cy="301895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pic>
        <p:nvPicPr>
          <p:cNvPr id="383" name="Google Shape;383;p9"/>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84" name="Google Shape;384;p9"/>
          <p:cNvSpPr/>
          <p:nvPr/>
        </p:nvSpPr>
        <p:spPr>
          <a:xfrm>
            <a:off x="265320" y="376920"/>
            <a:ext cx="540216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Consumo de tiempo y memoria</a:t>
            </a:r>
            <a:endParaRPr sz="2200" b="0" i="0" u="none" strike="noStrike" cap="none">
              <a:solidFill>
                <a:srgbClr val="000000"/>
              </a:solidFill>
              <a:latin typeface="Arial"/>
              <a:ea typeface="Arial"/>
              <a:cs typeface="Arial"/>
              <a:sym typeface="Arial"/>
            </a:endParaRPr>
          </a:p>
        </p:txBody>
      </p:sp>
      <p:sp>
        <p:nvSpPr>
          <p:cNvPr id="389" name="Google Shape;389;p9"/>
          <p:cNvSpPr/>
          <p:nvPr/>
        </p:nvSpPr>
        <p:spPr>
          <a:xfrm>
            <a:off x="2249280" y="5117760"/>
            <a:ext cx="594252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001E33"/>
                </a:solidFill>
                <a:latin typeface="Arial"/>
                <a:ea typeface="Arial"/>
                <a:cs typeface="Arial"/>
                <a:sym typeface="Arial"/>
              </a:rPr>
              <a:t>Consumo de tiempo </a:t>
            </a:r>
            <a:endParaRPr sz="2200" b="0" i="0" u="none" strike="noStrike" cap="none">
              <a:solidFill>
                <a:srgbClr val="000000"/>
              </a:solidFill>
              <a:latin typeface="Arial"/>
              <a:ea typeface="Arial"/>
              <a:cs typeface="Arial"/>
              <a:sym typeface="Arial"/>
            </a:endParaRPr>
          </a:p>
        </p:txBody>
      </p:sp>
      <p:sp>
        <p:nvSpPr>
          <p:cNvPr id="390" name="Google Shape;390;p9"/>
          <p:cNvSpPr/>
          <p:nvPr/>
        </p:nvSpPr>
        <p:spPr>
          <a:xfrm>
            <a:off x="8539920" y="5117760"/>
            <a:ext cx="594252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0" i="0" u="none" strike="noStrike" cap="none">
                <a:solidFill>
                  <a:srgbClr val="001E33"/>
                </a:solidFill>
                <a:latin typeface="Arial"/>
                <a:ea typeface="Arial"/>
                <a:cs typeface="Arial"/>
                <a:sym typeface="Arial"/>
              </a:rPr>
              <a:t>Consumo de memoria</a:t>
            </a:r>
            <a:endParaRPr sz="2200" b="0" i="0" u="none" strike="noStrike" cap="none">
              <a:solidFill>
                <a:srgbClr val="000000"/>
              </a:solidFill>
              <a:latin typeface="Arial"/>
              <a:ea typeface="Arial"/>
              <a:cs typeface="Arial"/>
              <a:sym typeface="Arial"/>
            </a:endParaRPr>
          </a:p>
        </p:txBody>
      </p:sp>
      <p:pic>
        <p:nvPicPr>
          <p:cNvPr id="391" name="Google Shape;391;p9"/>
          <p:cNvPicPr preferRelativeResize="0"/>
          <p:nvPr/>
        </p:nvPicPr>
        <p:blipFill rotWithShape="1">
          <a:blip r:embed="rId4">
            <a:alphaModFix/>
          </a:blip>
          <a:srcRect/>
          <a:stretch/>
        </p:blipFill>
        <p:spPr>
          <a:xfrm>
            <a:off x="1648800" y="5105520"/>
            <a:ext cx="526680" cy="526680"/>
          </a:xfrm>
          <a:prstGeom prst="rect">
            <a:avLst/>
          </a:prstGeom>
          <a:noFill/>
          <a:ln>
            <a:noFill/>
          </a:ln>
        </p:spPr>
      </p:pic>
      <p:pic>
        <p:nvPicPr>
          <p:cNvPr id="392" name="Google Shape;392;p9"/>
          <p:cNvPicPr preferRelativeResize="0"/>
          <p:nvPr/>
        </p:nvPicPr>
        <p:blipFill rotWithShape="1">
          <a:blip r:embed="rId5">
            <a:alphaModFix/>
          </a:blip>
          <a:srcRect l="28222" t="24850" r="28724" b="25399"/>
          <a:stretch/>
        </p:blipFill>
        <p:spPr>
          <a:xfrm>
            <a:off x="7827120" y="5117760"/>
            <a:ext cx="711720" cy="547200"/>
          </a:xfrm>
          <a:prstGeom prst="rect">
            <a:avLst/>
          </a:prstGeom>
          <a:noFill/>
          <a:ln>
            <a:noFill/>
          </a:ln>
        </p:spPr>
      </p:pic>
      <p:sp>
        <p:nvSpPr>
          <p:cNvPr id="396" name="Google Shape;396;p9"/>
          <p:cNvSpPr/>
          <p:nvPr/>
        </p:nvSpPr>
        <p:spPr>
          <a:xfrm>
            <a:off x="6470298" y="5995475"/>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chemeClr val="accent2"/>
              </a:solidFill>
              <a:latin typeface="Arial"/>
              <a:ea typeface="Arial"/>
              <a:cs typeface="Arial"/>
              <a:sym typeface="Arial"/>
            </a:endParaRPr>
          </a:p>
        </p:txBody>
      </p:sp>
      <p:graphicFrame>
        <p:nvGraphicFramePr>
          <p:cNvPr id="18" name="Gráfico 17">
            <a:extLst>
              <a:ext uri="{FF2B5EF4-FFF2-40B4-BE49-F238E27FC236}">
                <a16:creationId xmlns:a16="http://schemas.microsoft.com/office/drawing/2014/main" id="{11637D92-EF48-4A57-89E8-231EFEE3561B}"/>
              </a:ext>
            </a:extLst>
          </p:cNvPr>
          <p:cNvGraphicFramePr>
            <a:graphicFrameLocks/>
          </p:cNvGraphicFramePr>
          <p:nvPr>
            <p:extLst>
              <p:ext uri="{D42A27DB-BD31-4B8C-83A1-F6EECF244321}">
                <p14:modId xmlns:p14="http://schemas.microsoft.com/office/powerpoint/2010/main" val="470008949"/>
              </p:ext>
            </p:extLst>
          </p:nvPr>
        </p:nvGraphicFramePr>
        <p:xfrm>
          <a:off x="478575" y="2144721"/>
          <a:ext cx="5373870" cy="32385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9" name="Gráfico 18">
            <a:extLst>
              <a:ext uri="{FF2B5EF4-FFF2-40B4-BE49-F238E27FC236}">
                <a16:creationId xmlns:a16="http://schemas.microsoft.com/office/drawing/2014/main" id="{5016CE61-130F-4FA7-8395-970A7D44816B}"/>
              </a:ext>
            </a:extLst>
          </p:cNvPr>
          <p:cNvGraphicFramePr>
            <a:graphicFrameLocks/>
          </p:cNvGraphicFramePr>
          <p:nvPr>
            <p:extLst>
              <p:ext uri="{D42A27DB-BD31-4B8C-83A1-F6EECF244321}">
                <p14:modId xmlns:p14="http://schemas.microsoft.com/office/powerpoint/2010/main" val="3015397007"/>
              </p:ext>
            </p:extLst>
          </p:nvPr>
        </p:nvGraphicFramePr>
        <p:xfrm>
          <a:off x="6386605" y="2144721"/>
          <a:ext cx="5288145" cy="3224139"/>
        </p:xfrm>
        <a:graphic>
          <a:graphicData uri="http://schemas.openxmlformats.org/drawingml/2006/chart">
            <c:chart xmlns:c="http://schemas.openxmlformats.org/drawingml/2006/chart" xmlns:r="http://schemas.openxmlformats.org/officeDocument/2006/relationships" r:id="rId7"/>
          </a:graphicData>
        </a:graphic>
      </p:graphicFrame>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219</TotalTime>
  <Words>457</Words>
  <Application>Microsoft Office PowerPoint</Application>
  <PresentationFormat>Panorámica</PresentationFormat>
  <Paragraphs>65</Paragraphs>
  <Slides>11</Slides>
  <Notes>11</Notes>
  <HiddenSlides>0</HiddenSlides>
  <MMClips>0</MMClips>
  <ScaleCrop>false</ScaleCrop>
  <HeadingPairs>
    <vt:vector size="6" baseType="variant">
      <vt:variant>
        <vt:lpstr>Fuentes usadas</vt:lpstr>
      </vt:variant>
      <vt:variant>
        <vt:i4>3</vt:i4>
      </vt:variant>
      <vt:variant>
        <vt:lpstr>Tema</vt:lpstr>
      </vt:variant>
      <vt:variant>
        <vt:i4>3</vt:i4>
      </vt:variant>
      <vt:variant>
        <vt:lpstr>Títulos de diapositiva</vt:lpstr>
      </vt:variant>
      <vt:variant>
        <vt:i4>11</vt:i4>
      </vt:variant>
    </vt:vector>
  </HeadingPairs>
  <TitlesOfParts>
    <vt:vector size="17" baseType="lpstr">
      <vt:lpstr>Arial</vt:lpstr>
      <vt:lpstr>Calibri</vt:lpstr>
      <vt:lpstr>Times New Roman</vt:lpstr>
      <vt:lpstr>Office Theme</vt:lpstr>
      <vt:lpstr>Office Theme</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DeepL Translator</dc:creator>
  <cp:lastModifiedBy>Viviana Hoyos Sierra</cp:lastModifiedBy>
  <cp:revision>6</cp:revision>
  <dcterms:created xsi:type="dcterms:W3CDTF">2020-06-26T14:36:07Z</dcterms:created>
  <dcterms:modified xsi:type="dcterms:W3CDTF">2021-11-17T02:10:34Z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Panorámica</vt:lpwstr>
  </property>
  <property fmtid="{D5CDD505-2E9C-101B-9397-08002B2CF9AE}" pid="9" name="ScaleCrop">
    <vt:bool>false</vt:bool>
  </property>
  <property fmtid="{D5CDD505-2E9C-101B-9397-08002B2CF9AE}" pid="10" name="ShareDoc">
    <vt:bool>false</vt:bool>
  </property>
  <property fmtid="{D5CDD505-2E9C-101B-9397-08002B2CF9AE}" pid="11" name="Slides">
    <vt:i4>2</vt:i4>
  </property>
</Properties>
</file>